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88" r:id="rId3"/>
    <p:sldId id="257" r:id="rId4"/>
    <p:sldId id="304" r:id="rId5"/>
    <p:sldId id="289" r:id="rId6"/>
    <p:sldId id="305" r:id="rId7"/>
    <p:sldId id="258" r:id="rId8"/>
    <p:sldId id="261" r:id="rId9"/>
    <p:sldId id="259" r:id="rId10"/>
    <p:sldId id="260" r:id="rId11"/>
    <p:sldId id="262" r:id="rId12"/>
    <p:sldId id="263" r:id="rId13"/>
    <p:sldId id="264" r:id="rId14"/>
    <p:sldId id="300" r:id="rId15"/>
    <p:sldId id="265" r:id="rId16"/>
    <p:sldId id="266" r:id="rId17"/>
    <p:sldId id="301" r:id="rId18"/>
    <p:sldId id="302" r:id="rId19"/>
    <p:sldId id="307" r:id="rId20"/>
    <p:sldId id="308" r:id="rId21"/>
    <p:sldId id="267" r:id="rId22"/>
    <p:sldId id="306" r:id="rId23"/>
    <p:sldId id="268" r:id="rId24"/>
    <p:sldId id="269" r:id="rId25"/>
    <p:sldId id="309" r:id="rId26"/>
    <p:sldId id="310" r:id="rId27"/>
    <p:sldId id="270" r:id="rId28"/>
    <p:sldId id="271" r:id="rId29"/>
    <p:sldId id="272" r:id="rId30"/>
    <p:sldId id="31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305" autoAdjust="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5" Type="http://schemas.openxmlformats.org/officeDocument/2006/relationships/image" Target="../media/image49.wmf"/><Relationship Id="rId4"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F1E66C-81E0-4FA5-8443-31EF322D8712}" type="datetimeFigureOut">
              <a:rPr lang="en-US" smtClean="0"/>
              <a:t>9/17/2019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7E32B-E8AE-4518-A220-ACD7AA3FB138}" type="slidenum">
              <a:rPr lang="en-US" smtClean="0"/>
              <a:t>‹#›</a:t>
            </a:fld>
            <a:endParaRPr lang="en-US"/>
          </a:p>
        </p:txBody>
      </p:sp>
    </p:spTree>
    <p:extLst>
      <p:ext uri="{BB962C8B-B14F-4D97-AF65-F5344CB8AC3E}">
        <p14:creationId xmlns:p14="http://schemas.microsoft.com/office/powerpoint/2010/main" val="3357633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p-photonics.com/optical_spectrum.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rp-photonics.com/group_velocity_dispersion.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Plane wave : the name refers to the geometry of the</a:t>
            </a:r>
            <a:r>
              <a:rPr lang="en-US" baseline="0" dirty="0" smtClean="0"/>
              <a:t> wave surface.</a:t>
            </a:r>
          </a:p>
          <a:p>
            <a:r>
              <a:rPr lang="en-US" baseline="0" dirty="0" smtClean="0"/>
              <a:t>Apart from the plane, cylindrical and spherical waves are two most common waves  easily found.</a:t>
            </a:r>
          </a:p>
          <a:p>
            <a:r>
              <a:rPr lang="en-US" sz="1200" b="0" i="0" kern="1200" dirty="0" smtClean="0">
                <a:solidFill>
                  <a:schemeClr val="tx1"/>
                </a:solidFill>
                <a:effectLst/>
                <a:latin typeface="+mn-lt"/>
                <a:ea typeface="+mn-ea"/>
                <a:cs typeface="+mn-cs"/>
              </a:rPr>
              <a:t>The form of any </a:t>
            </a:r>
            <a:r>
              <a:rPr lang="en-US" sz="1200" b="1" i="0" kern="1200" dirty="0" smtClean="0">
                <a:solidFill>
                  <a:schemeClr val="tx1"/>
                </a:solidFill>
                <a:effectLst/>
                <a:latin typeface="+mn-lt"/>
                <a:ea typeface="+mn-ea"/>
                <a:cs typeface="+mn-cs"/>
              </a:rPr>
              <a:t>wave</a:t>
            </a:r>
            <a:r>
              <a:rPr lang="en-US" sz="1200" b="0" i="0" kern="1200" dirty="0" smtClean="0">
                <a:solidFill>
                  <a:schemeClr val="tx1"/>
                </a:solidFill>
                <a:effectLst/>
                <a:latin typeface="+mn-lt"/>
                <a:ea typeface="+mn-ea"/>
                <a:cs typeface="+mn-cs"/>
              </a:rPr>
              <a:t> (matter or electromagnetic) is determined by its </a:t>
            </a:r>
            <a:r>
              <a:rPr lang="en-US" sz="1200" b="1" i="0" kern="1200" dirty="0" smtClean="0">
                <a:solidFill>
                  <a:schemeClr val="tx1"/>
                </a:solidFill>
                <a:effectLst/>
                <a:latin typeface="+mn-lt"/>
                <a:ea typeface="+mn-ea"/>
                <a:cs typeface="+mn-cs"/>
              </a:rPr>
              <a:t>source</a:t>
            </a:r>
            <a:r>
              <a:rPr lang="en-US" sz="1200" b="0" i="0" kern="1200" dirty="0" smtClean="0">
                <a:solidFill>
                  <a:schemeClr val="tx1"/>
                </a:solidFill>
                <a:effectLst/>
                <a:latin typeface="+mn-lt"/>
                <a:ea typeface="+mn-ea"/>
                <a:cs typeface="+mn-cs"/>
              </a:rPr>
              <a:t> and described by the shape of its </a:t>
            </a:r>
            <a:r>
              <a:rPr lang="en-US" sz="1200" b="0" i="0" kern="1200" dirty="0" err="1" smtClean="0">
                <a:solidFill>
                  <a:schemeClr val="tx1"/>
                </a:solidFill>
                <a:effectLst/>
                <a:latin typeface="+mn-lt"/>
                <a:ea typeface="+mn-ea"/>
                <a:cs typeface="+mn-cs"/>
              </a:rPr>
              <a:t>wavefront</a:t>
            </a:r>
            <a:r>
              <a:rPr lang="en-US" sz="1200" b="0" i="0" kern="1200" dirty="0" smtClean="0">
                <a:solidFill>
                  <a:schemeClr val="tx1"/>
                </a:solidFill>
                <a:effectLst/>
                <a:latin typeface="+mn-lt"/>
                <a:ea typeface="+mn-ea"/>
                <a:cs typeface="+mn-cs"/>
              </a:rPr>
              <a:t>, i.e., the locus of points of constant phase. If a traveling </a:t>
            </a:r>
            <a:r>
              <a:rPr lang="en-US" sz="1200" b="1" i="0" kern="1200" dirty="0" smtClean="0">
                <a:solidFill>
                  <a:schemeClr val="tx1"/>
                </a:solidFill>
                <a:effectLst/>
                <a:latin typeface="+mn-lt"/>
                <a:ea typeface="+mn-ea"/>
                <a:cs typeface="+mn-cs"/>
              </a:rPr>
              <a:t>wave</a:t>
            </a:r>
            <a:r>
              <a:rPr lang="en-US" sz="1200" b="0" i="0" kern="1200" dirty="0" smtClean="0">
                <a:solidFill>
                  <a:schemeClr val="tx1"/>
                </a:solidFill>
                <a:effectLst/>
                <a:latin typeface="+mn-lt"/>
                <a:ea typeface="+mn-ea"/>
                <a:cs typeface="+mn-cs"/>
              </a:rPr>
              <a:t> is emitted by a planar </a:t>
            </a:r>
            <a:r>
              <a:rPr lang="en-US" sz="1200" b="1" i="0" kern="1200" dirty="0" smtClean="0">
                <a:solidFill>
                  <a:schemeClr val="tx1"/>
                </a:solidFill>
                <a:effectLst/>
                <a:latin typeface="+mn-lt"/>
                <a:ea typeface="+mn-ea"/>
                <a:cs typeface="+mn-cs"/>
              </a:rPr>
              <a:t>source</a:t>
            </a:r>
            <a:r>
              <a:rPr lang="en-US" sz="1200" b="0" i="0" kern="1200" dirty="0" smtClean="0">
                <a:solidFill>
                  <a:schemeClr val="tx1"/>
                </a:solidFill>
                <a:effectLst/>
                <a:latin typeface="+mn-lt"/>
                <a:ea typeface="+mn-ea"/>
                <a:cs typeface="+mn-cs"/>
              </a:rPr>
              <a:t>, then the points of constant phase form a plane surface parallel to the face of the </a:t>
            </a:r>
            <a:r>
              <a:rPr lang="en-US" sz="1200" b="1" i="0" kern="1200" dirty="0" smtClean="0">
                <a:solidFill>
                  <a:schemeClr val="tx1"/>
                </a:solidFill>
                <a:effectLst/>
                <a:latin typeface="+mn-lt"/>
                <a:ea typeface="+mn-ea"/>
                <a:cs typeface="+mn-cs"/>
              </a:rPr>
              <a:t>source</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2</a:t>
            </a:fld>
            <a:endParaRPr lang="en-US"/>
          </a:p>
        </p:txBody>
      </p:sp>
    </p:spTree>
    <p:extLst>
      <p:ext uri="{BB962C8B-B14F-4D97-AF65-F5344CB8AC3E}">
        <p14:creationId xmlns:p14="http://schemas.microsoft.com/office/powerpoint/2010/main" val="1970546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Something wrong with 2</a:t>
            </a:r>
            <a:r>
              <a:rPr lang="en-US" baseline="30000" dirty="0" smtClean="0"/>
              <a:t>nd</a:t>
            </a:r>
            <a:r>
              <a:rPr lang="en-US" dirty="0" smtClean="0"/>
              <a:t> animation : the amplitude</a:t>
            </a:r>
            <a:r>
              <a:rPr lang="en-US" baseline="0" dirty="0" smtClean="0"/>
              <a:t> of the transmitted wave is greater than the amplitude of the incident wave! How comes?</a:t>
            </a:r>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18</a:t>
            </a:fld>
            <a:endParaRPr lang="en-US"/>
          </a:p>
        </p:txBody>
      </p:sp>
    </p:spTree>
    <p:extLst>
      <p:ext uri="{BB962C8B-B14F-4D97-AF65-F5344CB8AC3E}">
        <p14:creationId xmlns:p14="http://schemas.microsoft.com/office/powerpoint/2010/main" val="2674613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Normall</a:t>
            </a:r>
            <a:r>
              <a:rPr lang="en-US" dirty="0" smtClean="0"/>
              <a:t> </a:t>
            </a:r>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21</a:t>
            </a:fld>
            <a:endParaRPr lang="en-US"/>
          </a:p>
        </p:txBody>
      </p:sp>
    </p:spTree>
    <p:extLst>
      <p:ext uri="{BB962C8B-B14F-4D97-AF65-F5344CB8AC3E}">
        <p14:creationId xmlns:p14="http://schemas.microsoft.com/office/powerpoint/2010/main" val="537428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transformation uses the reflection and transmission coefficient</a:t>
            </a:r>
            <a:r>
              <a:rPr lang="en-US" baseline="0" dirty="0" smtClean="0"/>
              <a:t>s in the calculation.</a:t>
            </a:r>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23</a:t>
            </a:fld>
            <a:endParaRPr lang="en-US"/>
          </a:p>
        </p:txBody>
      </p:sp>
    </p:spTree>
    <p:extLst>
      <p:ext uri="{BB962C8B-B14F-4D97-AF65-F5344CB8AC3E}">
        <p14:creationId xmlns:p14="http://schemas.microsoft.com/office/powerpoint/2010/main" val="291323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87E32B-E8AE-4518-A220-ACD7AA3FB138}" type="slidenum">
              <a:rPr lang="en-US" smtClean="0"/>
              <a:t>3</a:t>
            </a:fld>
            <a:endParaRPr lang="en-US"/>
          </a:p>
        </p:txBody>
      </p:sp>
    </p:spTree>
    <p:extLst>
      <p:ext uri="{BB962C8B-B14F-4D97-AF65-F5344CB8AC3E}">
        <p14:creationId xmlns:p14="http://schemas.microsoft.com/office/powerpoint/2010/main" val="3849653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the shown example, there is a reduced group velocity, but no temporal pulse broadening, since the group velocity is constant over the whole </a:t>
            </a:r>
            <a:r>
              <a:rPr lang="en-US" sz="1200" b="1" i="0" u="none" strike="noStrike" kern="1200" dirty="0" smtClean="0">
                <a:solidFill>
                  <a:schemeClr val="tx1"/>
                </a:solidFill>
                <a:effectLst/>
                <a:latin typeface="+mn-lt"/>
                <a:ea typeface="+mn-ea"/>
                <a:cs typeface="+mn-cs"/>
                <a:hlinkClick r:id="rId3" tooltip="optical spectrum: "/>
              </a:rPr>
              <a:t>pulse spectrum</a:t>
            </a:r>
            <a:r>
              <a:rPr lang="en-US" sz="1200" b="0" i="0" kern="1200" dirty="0" smtClean="0">
                <a:solidFill>
                  <a:schemeClr val="tx1"/>
                </a:solidFill>
                <a:effectLst/>
                <a:latin typeface="+mn-lt"/>
                <a:ea typeface="+mn-ea"/>
                <a:cs typeface="+mn-cs"/>
              </a:rPr>
              <a:t>, i.e., there is no </a:t>
            </a:r>
            <a:r>
              <a:rPr lang="en-US" sz="1200" b="1" i="0" u="none" strike="noStrike" kern="1200" dirty="0" smtClean="0">
                <a:solidFill>
                  <a:schemeClr val="tx1"/>
                </a:solidFill>
                <a:effectLst/>
                <a:latin typeface="+mn-lt"/>
                <a:ea typeface="+mn-ea"/>
                <a:cs typeface="+mn-cs"/>
                <a:hlinkClick r:id="rId4" tooltip="group velocity dispersion: "/>
              </a:rPr>
              <a:t>group velocity dispersion</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4</a:t>
            </a:fld>
            <a:endParaRPr lang="en-US"/>
          </a:p>
        </p:txBody>
      </p:sp>
    </p:spTree>
    <p:extLst>
      <p:ext uri="{BB962C8B-B14F-4D97-AF65-F5344CB8AC3E}">
        <p14:creationId xmlns:p14="http://schemas.microsoft.com/office/powerpoint/2010/main" val="2627497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Dx</a:t>
            </a:r>
            <a:r>
              <a:rPr lang="en-US" dirty="0" smtClean="0"/>
              <a:t> = </a:t>
            </a:r>
            <a:r>
              <a:rPr lang="en-US" dirty="0" err="1" smtClean="0"/>
              <a:t>dxcos</a:t>
            </a:r>
            <a:r>
              <a:rPr lang="en-US" dirty="0" smtClean="0">
                <a:sym typeface="Symbol" panose="05050102010706020507" pitchFamily="18" charset="2"/>
              </a:rPr>
              <a:t> and</a:t>
            </a:r>
            <a:r>
              <a:rPr lang="en-US" baseline="0" dirty="0" smtClean="0">
                <a:sym typeface="Symbol" panose="05050102010706020507" pitchFamily="18" charset="2"/>
              </a:rPr>
              <a:t> because 0, dx ds</a:t>
            </a:r>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9</a:t>
            </a:fld>
            <a:endParaRPr lang="en-US"/>
          </a:p>
        </p:txBody>
      </p:sp>
    </p:spTree>
    <p:extLst>
      <p:ext uri="{BB962C8B-B14F-4D97-AF65-F5344CB8AC3E}">
        <p14:creationId xmlns:p14="http://schemas.microsoft.com/office/powerpoint/2010/main" val="2418682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 harmonic force, the ratio of force to velocity tells you how hard it is to move the object – this depends both on how much inertia the object has and on how strong the restoring force is</a:t>
            </a:r>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11</a:t>
            </a:fld>
            <a:endParaRPr lang="en-US"/>
          </a:p>
        </p:txBody>
      </p:sp>
    </p:spTree>
    <p:extLst>
      <p:ext uri="{BB962C8B-B14F-4D97-AF65-F5344CB8AC3E}">
        <p14:creationId xmlns:p14="http://schemas.microsoft.com/office/powerpoint/2010/main" val="260383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 velocity c is determined by the inertia</a:t>
            </a:r>
            <a:r>
              <a:rPr lang="en-US" baseline="0" dirty="0" smtClean="0"/>
              <a:t> and the elasticity, the impedance is also governed by these properties.</a:t>
            </a:r>
          </a:p>
          <a:p>
            <a:r>
              <a:rPr lang="en-US" baseline="0" dirty="0" smtClean="0"/>
              <a:t>The concept in this slide is the particle velocity is considered to be constant therefore the summation of force in the transverse direction is zero.</a:t>
            </a:r>
          </a:p>
          <a:p>
            <a:r>
              <a:rPr lang="en-US" baseline="0" dirty="0" smtClean="0"/>
              <a:t>This constant velocity is thought to be the minimum </a:t>
            </a:r>
            <a:r>
              <a:rPr lang="en-US" baseline="0" dirty="0" err="1" smtClean="0"/>
              <a:t>velcoty</a:t>
            </a:r>
            <a:r>
              <a:rPr lang="en-US" baseline="0" dirty="0" smtClean="0"/>
              <a:t> for the particle in the medium. If the unbalanced force is considered the particle will move with</a:t>
            </a:r>
          </a:p>
          <a:p>
            <a:r>
              <a:rPr lang="en-US" baseline="0" dirty="0" smtClean="0"/>
              <a:t>an acceleration and the velocity is getting increasing.</a:t>
            </a:r>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12</a:t>
            </a:fld>
            <a:endParaRPr lang="en-US"/>
          </a:p>
        </p:txBody>
      </p:sp>
    </p:spTree>
    <p:extLst>
      <p:ext uri="{BB962C8B-B14F-4D97-AF65-F5344CB8AC3E}">
        <p14:creationId xmlns:p14="http://schemas.microsoft.com/office/powerpoint/2010/main" val="101354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Yi = A1exp(wt-k1x)</a:t>
            </a:r>
          </a:p>
          <a:p>
            <a:r>
              <a:rPr lang="en-US" dirty="0" err="1" smtClean="0"/>
              <a:t>Yr</a:t>
            </a:r>
            <a:r>
              <a:rPr lang="en-US" baseline="0" dirty="0" smtClean="0"/>
              <a:t> = B1exp(</a:t>
            </a:r>
            <a:r>
              <a:rPr lang="en-US" baseline="0" dirty="0" err="1" smtClean="0"/>
              <a:t>wt</a:t>
            </a:r>
            <a:r>
              <a:rPr lang="en-US" baseline="0" dirty="0" smtClean="0"/>
              <a:t> + k1x)</a:t>
            </a:r>
          </a:p>
          <a:p>
            <a:r>
              <a:rPr lang="en-US" baseline="0" dirty="0" err="1" smtClean="0"/>
              <a:t>Yt</a:t>
            </a:r>
            <a:r>
              <a:rPr lang="en-US" baseline="0" dirty="0" smtClean="0"/>
              <a:t> = A2exp(</a:t>
            </a:r>
            <a:r>
              <a:rPr lang="en-US" baseline="0" dirty="0" err="1" smtClean="0"/>
              <a:t>wt</a:t>
            </a:r>
            <a:r>
              <a:rPr lang="en-US" baseline="0" dirty="0" smtClean="0"/>
              <a:t> – k2x)</a:t>
            </a:r>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14</a:t>
            </a:fld>
            <a:endParaRPr lang="en-US"/>
          </a:p>
        </p:txBody>
      </p:sp>
    </p:spTree>
    <p:extLst>
      <p:ext uri="{BB962C8B-B14F-4D97-AF65-F5344CB8AC3E}">
        <p14:creationId xmlns:p14="http://schemas.microsoft.com/office/powerpoint/2010/main" val="1365531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Bc1</a:t>
            </a:r>
            <a:r>
              <a:rPr lang="en-US" baseline="0" dirty="0" smtClean="0"/>
              <a:t> : continuity of the displacement </a:t>
            </a:r>
          </a:p>
          <a:p>
            <a:r>
              <a:rPr lang="en-US" baseline="0" dirty="0" smtClean="0"/>
              <a:t>Bc2 : continuity of the transverse force </a:t>
            </a:r>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15</a:t>
            </a:fld>
            <a:endParaRPr lang="en-US"/>
          </a:p>
        </p:txBody>
      </p:sp>
    </p:spTree>
    <p:extLst>
      <p:ext uri="{BB962C8B-B14F-4D97-AF65-F5344CB8AC3E}">
        <p14:creationId xmlns:p14="http://schemas.microsoft.com/office/powerpoint/2010/main" val="3845063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sym typeface="Symbol" panose="05050102010706020507" pitchFamily="18" charset="2"/>
              </a:rPr>
              <a:t>What does it mean if Z</a:t>
            </a:r>
            <a:r>
              <a:rPr lang="en-US" sz="1200" baseline="-25000" dirty="0" smtClean="0">
                <a:latin typeface="Times New Roman" panose="02020603050405020304" pitchFamily="18" charset="0"/>
                <a:cs typeface="Times New Roman" panose="02020603050405020304" pitchFamily="18" charset="0"/>
                <a:sym typeface="Symbol" panose="05050102010706020507" pitchFamily="18" charset="2"/>
              </a:rPr>
              <a:t>2</a:t>
            </a:r>
            <a:r>
              <a:rPr lang="en-US" sz="1200" dirty="0" smtClean="0">
                <a:latin typeface="Times New Roman" panose="02020603050405020304" pitchFamily="18" charset="0"/>
                <a:cs typeface="Times New Roman" panose="02020603050405020304" pitchFamily="18" charset="0"/>
                <a:sym typeface="Symbol" panose="05050102010706020507" pitchFamily="18" charset="2"/>
              </a:rPr>
              <a:t> = ?  This is a fixed end to</a:t>
            </a:r>
            <a:r>
              <a:rPr lang="en-US" sz="1200" baseline="0" dirty="0" smtClean="0">
                <a:latin typeface="Times New Roman" panose="02020603050405020304" pitchFamily="18" charset="0"/>
                <a:cs typeface="Times New Roman" panose="02020603050405020304" pitchFamily="18" charset="0"/>
                <a:sym typeface="Symbol" panose="05050102010706020507" pitchFamily="18" charset="2"/>
              </a:rPr>
              <a:t> the string because no transmitted wave exists. This gives B1/A1 = -1, so that the incident waves is completely reflected with a phase change of pi (phase reversal). And A2/A1 is zero meaning no transmission!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anose="02020603050405020304" pitchFamily="18" charset="0"/>
              <a:cs typeface="Times New Roman" panose="02020603050405020304" pitchFamily="18" charset="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sym typeface="Symbol" panose="05050102010706020507" pitchFamily="18" charset="2"/>
              </a:rPr>
              <a:t>What does it mean if Z</a:t>
            </a:r>
            <a:r>
              <a:rPr lang="en-US" sz="1200" baseline="-25000" dirty="0" smtClean="0">
                <a:latin typeface="Times New Roman" panose="02020603050405020304" pitchFamily="18" charset="0"/>
                <a:cs typeface="Times New Roman" panose="02020603050405020304" pitchFamily="18" charset="0"/>
                <a:sym typeface="Symbol" panose="05050102010706020507" pitchFamily="18" charset="2"/>
              </a:rPr>
              <a:t>2</a:t>
            </a:r>
            <a:r>
              <a:rPr lang="en-US" sz="1200" dirty="0" smtClean="0">
                <a:latin typeface="Times New Roman" panose="02020603050405020304" pitchFamily="18" charset="0"/>
                <a:cs typeface="Times New Roman" panose="02020603050405020304" pitchFamily="18" charset="0"/>
                <a:sym typeface="Symbol" panose="05050102010706020507" pitchFamily="18" charset="2"/>
              </a:rPr>
              <a:t> = 0?  This</a:t>
            </a:r>
            <a:r>
              <a:rPr lang="en-US" sz="1200" baseline="0" dirty="0" smtClean="0">
                <a:latin typeface="Times New Roman" panose="02020603050405020304" pitchFamily="18" charset="0"/>
                <a:cs typeface="Times New Roman" panose="02020603050405020304" pitchFamily="18" charset="0"/>
                <a:sym typeface="Symbol" panose="05050102010706020507" pitchFamily="18" charset="2"/>
              </a:rPr>
              <a:t> is a free end of the string, then B1/A1 = 1 and A2/A1 = 2. This explains the flick at the end of a whip or free ended string when a wave reaches it. The amplitude obtained in this case is observed at the boundary , </a:t>
            </a:r>
            <a:r>
              <a:rPr lang="en-US" sz="1200" baseline="0" dirty="0" err="1" smtClean="0">
                <a:latin typeface="Times New Roman" panose="02020603050405020304" pitchFamily="18" charset="0"/>
                <a:cs typeface="Times New Roman" panose="02020603050405020304" pitchFamily="18" charset="0"/>
                <a:sym typeface="Symbol" panose="05050102010706020507" pitchFamily="18" charset="2"/>
              </a:rPr>
              <a:t>eg</a:t>
            </a:r>
            <a:r>
              <a:rPr lang="en-US" sz="1200" baseline="0" dirty="0" smtClean="0">
                <a:latin typeface="Times New Roman" panose="02020603050405020304" pitchFamily="18" charset="0"/>
                <a:cs typeface="Times New Roman" panose="02020603050405020304" pitchFamily="18" charset="0"/>
                <a:sym typeface="Symbol" panose="05050102010706020507" pitchFamily="18" charset="2"/>
              </a:rPr>
              <a:t>. A2 = 2A1. Amplitude observed at other positions is still A1.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anose="02020603050405020304" pitchFamily="18" charset="0"/>
                <a:cs typeface="Times New Roman" panose="02020603050405020304" pitchFamily="18" charset="0"/>
                <a:sym typeface="Symbol" panose="05050102010706020507" pitchFamily="18" charset="2"/>
              </a:rPr>
              <a:t>Because the string at the far end is loosely fixed. Of course no actual transmission of wave, the double amplitude  is from the combination the incident amplitude and the reflected amplitude.</a:t>
            </a:r>
            <a:endParaRPr lang="en-US" sz="120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16</a:t>
            </a:fld>
            <a:endParaRPr lang="en-US"/>
          </a:p>
        </p:txBody>
      </p:sp>
    </p:spTree>
    <p:extLst>
      <p:ext uri="{BB962C8B-B14F-4D97-AF65-F5344CB8AC3E}">
        <p14:creationId xmlns:p14="http://schemas.microsoft.com/office/powerpoint/2010/main" val="2845905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2C154E-7E52-4217-8B31-2171A3322100}" type="datetime1">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CFEB1-74F7-45A5-A566-20026EB2CC3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179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A110D3-EB96-4E9A-AE78-84AC2AE90937}" type="datetime1">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CFEB1-74F7-45A5-A566-20026EB2CC31}" type="slidenum">
              <a:rPr lang="en-US" smtClean="0"/>
              <a:t>‹#›</a:t>
            </a:fld>
            <a:endParaRPr lang="en-US"/>
          </a:p>
        </p:txBody>
      </p:sp>
    </p:spTree>
    <p:extLst>
      <p:ext uri="{BB962C8B-B14F-4D97-AF65-F5344CB8AC3E}">
        <p14:creationId xmlns:p14="http://schemas.microsoft.com/office/powerpoint/2010/main" val="453513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CF36BD-0572-4D21-9728-18C7D3BBD096}" type="datetime1">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CFEB1-74F7-45A5-A566-20026EB2CC31}" type="slidenum">
              <a:rPr lang="en-US" smtClean="0"/>
              <a:t>‹#›</a:t>
            </a:fld>
            <a:endParaRPr lang="en-US"/>
          </a:p>
        </p:txBody>
      </p:sp>
    </p:spTree>
    <p:extLst>
      <p:ext uri="{BB962C8B-B14F-4D97-AF65-F5344CB8AC3E}">
        <p14:creationId xmlns:p14="http://schemas.microsoft.com/office/powerpoint/2010/main" val="3403582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D84EAE-EF78-4591-8909-7F186BACEADC}" type="datetime1">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CFEB1-74F7-45A5-A566-20026EB2CC31}" type="slidenum">
              <a:rPr lang="en-US" smtClean="0"/>
              <a:t>‹#›</a:t>
            </a:fld>
            <a:endParaRPr lang="en-US"/>
          </a:p>
        </p:txBody>
      </p:sp>
    </p:spTree>
    <p:extLst>
      <p:ext uri="{BB962C8B-B14F-4D97-AF65-F5344CB8AC3E}">
        <p14:creationId xmlns:p14="http://schemas.microsoft.com/office/powerpoint/2010/main" val="215354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33673A-A6C4-4FAC-B56B-808CD82C589E}" type="datetime1">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CFEB1-74F7-45A5-A566-20026EB2CC3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948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BF4686-D187-4604-B19F-38EBAEE7FC04}" type="datetime1">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CFEB1-74F7-45A5-A566-20026EB2CC31}" type="slidenum">
              <a:rPr lang="en-US" smtClean="0"/>
              <a:t>‹#›</a:t>
            </a:fld>
            <a:endParaRPr lang="en-US"/>
          </a:p>
        </p:txBody>
      </p:sp>
    </p:spTree>
    <p:extLst>
      <p:ext uri="{BB962C8B-B14F-4D97-AF65-F5344CB8AC3E}">
        <p14:creationId xmlns:p14="http://schemas.microsoft.com/office/powerpoint/2010/main" val="2278139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21401E-346A-4B86-BAC8-153108159A33}" type="datetime1">
              <a:rPr lang="en-US" smtClean="0"/>
              <a:t>9/17/2019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1CFEB1-74F7-45A5-A566-20026EB2CC31}" type="slidenum">
              <a:rPr lang="en-US" smtClean="0"/>
              <a:t>‹#›</a:t>
            </a:fld>
            <a:endParaRPr lang="en-US"/>
          </a:p>
        </p:txBody>
      </p:sp>
    </p:spTree>
    <p:extLst>
      <p:ext uri="{BB962C8B-B14F-4D97-AF65-F5344CB8AC3E}">
        <p14:creationId xmlns:p14="http://schemas.microsoft.com/office/powerpoint/2010/main" val="287494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8E3998-185A-4B64-99C4-CD01F9087F0E}" type="datetime1">
              <a:rPr lang="en-US" smtClean="0"/>
              <a:t>9/17/2019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1CFEB1-74F7-45A5-A566-20026EB2CC31}" type="slidenum">
              <a:rPr lang="en-US" smtClean="0"/>
              <a:t>‹#›</a:t>
            </a:fld>
            <a:endParaRPr lang="en-US"/>
          </a:p>
        </p:txBody>
      </p:sp>
    </p:spTree>
    <p:extLst>
      <p:ext uri="{BB962C8B-B14F-4D97-AF65-F5344CB8AC3E}">
        <p14:creationId xmlns:p14="http://schemas.microsoft.com/office/powerpoint/2010/main" val="2739265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92BB7AA-EF9D-4D7A-8B5B-23FAA48B7E5B}" type="datetime1">
              <a:rPr lang="en-US" smtClean="0"/>
              <a:t>9/17/2019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61CFEB1-74F7-45A5-A566-20026EB2CC31}" type="slidenum">
              <a:rPr lang="en-US" smtClean="0"/>
              <a:t>‹#›</a:t>
            </a:fld>
            <a:endParaRPr lang="en-US"/>
          </a:p>
        </p:txBody>
      </p:sp>
    </p:spTree>
    <p:extLst>
      <p:ext uri="{BB962C8B-B14F-4D97-AF65-F5344CB8AC3E}">
        <p14:creationId xmlns:p14="http://schemas.microsoft.com/office/powerpoint/2010/main" val="578202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2FF918E-6382-48EE-9355-69F3B835A670}" type="datetime1">
              <a:rPr lang="en-US" smtClean="0"/>
              <a:t>9/17/2019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61CFEB1-74F7-45A5-A566-20026EB2CC31}" type="slidenum">
              <a:rPr lang="en-US" smtClean="0"/>
              <a:t>‹#›</a:t>
            </a:fld>
            <a:endParaRPr lang="en-US"/>
          </a:p>
        </p:txBody>
      </p:sp>
    </p:spTree>
    <p:extLst>
      <p:ext uri="{BB962C8B-B14F-4D97-AF65-F5344CB8AC3E}">
        <p14:creationId xmlns:p14="http://schemas.microsoft.com/office/powerpoint/2010/main" val="99523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6B49DD-317B-4E50-9CED-F93B9C844276}" type="datetime1">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CFEB1-74F7-45A5-A566-20026EB2CC31}" type="slidenum">
              <a:rPr lang="en-US" smtClean="0"/>
              <a:t>‹#›</a:t>
            </a:fld>
            <a:endParaRPr lang="en-US"/>
          </a:p>
        </p:txBody>
      </p:sp>
    </p:spTree>
    <p:extLst>
      <p:ext uri="{BB962C8B-B14F-4D97-AF65-F5344CB8AC3E}">
        <p14:creationId xmlns:p14="http://schemas.microsoft.com/office/powerpoint/2010/main" val="213699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682BDA4-2A53-46AD-A435-EFD3DAFF4D65}" type="datetime1">
              <a:rPr lang="en-US" smtClean="0"/>
              <a:t>9/17/2019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61CFEB1-74F7-45A5-A566-20026EB2CC3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404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gif"/><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0.bin"/><Relationship Id="rId3" Type="http://schemas.openxmlformats.org/officeDocument/2006/relationships/notesSlide" Target="../notesSlides/notesSlide6.xml"/><Relationship Id="rId7" Type="http://schemas.openxmlformats.org/officeDocument/2006/relationships/oleObject" Target="../embeddings/oleObject7.bin"/><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4.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16.wmf"/><Relationship Id="rId4" Type="http://schemas.openxmlformats.org/officeDocument/2006/relationships/image" Target="../media/image19.emf"/><Relationship Id="rId9" Type="http://schemas.openxmlformats.org/officeDocument/2006/relationships/oleObject" Target="../embeddings/oleObject8.bin"/><Relationship Id="rId14" Type="http://schemas.openxmlformats.org/officeDocument/2006/relationships/image" Target="../media/image18.wmf"/></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21.w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23.wmf"/><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5.wmf"/><Relationship Id="rId4"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 Id="rId5" Type="http://schemas.openxmlformats.org/officeDocument/2006/relationships/image" Target="../media/image34.emf"/><Relationship Id="rId4" Type="http://schemas.openxmlformats.org/officeDocument/2006/relationships/image" Target="../media/image33.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5.wmf"/><Relationship Id="rId4"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6.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7.wmf"/><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8.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9.wmf"/></Relationships>
</file>

<file path=ppt/slides/_rels/slide2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2.wmf"/><Relationship Id="rId5" Type="http://schemas.openxmlformats.org/officeDocument/2006/relationships/oleObject" Target="../embeddings/oleObject22.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24.bin"/></Relationships>
</file>

<file path=ppt/slides/_rels/slide29.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image" Target="../media/image49.w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6.wmf"/><Relationship Id="rId11" Type="http://schemas.openxmlformats.org/officeDocument/2006/relationships/image" Target="../media/image50.emf"/><Relationship Id="rId5" Type="http://schemas.openxmlformats.org/officeDocument/2006/relationships/oleObject" Target="../embeddings/oleObject26.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28.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rp-photonics.com/group_velocity.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koppglass.com/blog/optical-properties-of-glass-how-light-and-glass-interact/"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0.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882" y="758952"/>
            <a:ext cx="11384924" cy="3566160"/>
          </a:xfrm>
        </p:spPr>
        <p:txBody>
          <a:bodyPr/>
          <a:lstStyle/>
          <a:p>
            <a:r>
              <a:rPr lang="en-US" b="1" dirty="0" smtClean="0">
                <a:latin typeface="Times New Roman" panose="02020603050405020304" pitchFamily="18" charset="0"/>
                <a:cs typeface="Times New Roman" panose="02020603050405020304" pitchFamily="18" charset="0"/>
              </a:rPr>
              <a:t>Transverse Wave Motion</a:t>
            </a: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b="1" dirty="0" smtClean="0">
                <a:latin typeface="Times New Roman" panose="02020603050405020304" pitchFamily="18" charset="0"/>
                <a:cs typeface="Times New Roman" panose="02020603050405020304" pitchFamily="18" charset="0"/>
              </a:rPr>
              <a:t>1</a:t>
            </a:r>
            <a:r>
              <a:rPr lang="en-US" b="1" dirty="0">
                <a:latin typeface="Times New Roman" panose="02020603050405020304" pitchFamily="18" charset="0"/>
                <a:cs typeface="Times New Roman" panose="02020603050405020304" pitchFamily="18" charset="0"/>
              </a:rPr>
              <a:t>7</a:t>
            </a:r>
            <a:r>
              <a:rPr lang="en-US" b="1" baseline="30000" dirty="0" smtClean="0">
                <a:latin typeface="Times New Roman" panose="02020603050405020304" pitchFamily="18" charset="0"/>
                <a:cs typeface="Times New Roman" panose="02020603050405020304" pitchFamily="18" charset="0"/>
              </a:rPr>
              <a:t>th</a:t>
            </a:r>
            <a:r>
              <a:rPr lang="en-US" b="1" dirty="0" smtClean="0">
                <a:latin typeface="Times New Roman" panose="02020603050405020304" pitchFamily="18" charset="0"/>
                <a:cs typeface="Times New Roman" panose="02020603050405020304" pitchFamily="18" charset="0"/>
              </a:rPr>
              <a:t>  September 2019</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1</a:t>
            </a:fld>
            <a:endParaRPr lang="en-US"/>
          </a:p>
        </p:txBody>
      </p:sp>
    </p:spTree>
    <p:extLst>
      <p:ext uri="{BB962C8B-B14F-4D97-AF65-F5344CB8AC3E}">
        <p14:creationId xmlns:p14="http://schemas.microsoft.com/office/powerpoint/2010/main" val="4248419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Solution of the wave equation : travelling wave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solution of the wave equation is a function of the variables x and t.</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right and left travelling (or progressive) waves can be written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Note :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10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98876006"/>
              </p:ext>
            </p:extLst>
          </p:nvPr>
        </p:nvGraphicFramePr>
        <p:xfrm>
          <a:off x="1846639" y="2783836"/>
          <a:ext cx="7618412" cy="1087437"/>
        </p:xfrm>
        <a:graphic>
          <a:graphicData uri="http://schemas.openxmlformats.org/presentationml/2006/ole">
            <mc:AlternateContent xmlns:mc="http://schemas.openxmlformats.org/markup-compatibility/2006">
              <mc:Choice xmlns:v="urn:schemas-microsoft-com:vml" Requires="v">
                <p:oleObj spid="_x0000_s3272" name="Equation" r:id="rId3" imgW="3555720" imgH="507960" progId="Equation.DSMT4">
                  <p:embed/>
                </p:oleObj>
              </mc:Choice>
              <mc:Fallback>
                <p:oleObj name="Equation" r:id="rId3" imgW="3555720" imgH="507960" progId="Equation.DSMT4">
                  <p:embed/>
                  <p:pic>
                    <p:nvPicPr>
                      <p:cNvPr id="0" name=""/>
                      <p:cNvPicPr/>
                      <p:nvPr/>
                    </p:nvPicPr>
                    <p:blipFill>
                      <a:blip r:embed="rId4"/>
                      <a:stretch>
                        <a:fillRect/>
                      </a:stretch>
                    </p:blipFill>
                    <p:spPr>
                      <a:xfrm>
                        <a:off x="1846639" y="2783836"/>
                        <a:ext cx="7618412" cy="1087437"/>
                      </a:xfrm>
                      <a:prstGeom prst="rect">
                        <a:avLst/>
                      </a:prstGeom>
                    </p:spPr>
                  </p:pic>
                </p:oleObj>
              </mc:Fallback>
            </mc:AlternateContent>
          </a:graphicData>
        </a:graphic>
      </p:graphicFrame>
      <p:pic>
        <p:nvPicPr>
          <p:cNvPr id="3076" name="Picture 4" descr="http://hyperphysics.phy-astr.gsu.edu/hbase/Waves/imgwav/wsol9.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56" y="4207935"/>
            <a:ext cx="3314700" cy="18192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782096" y="5938678"/>
            <a:ext cx="7692980" cy="369332"/>
          </a:xfrm>
          <a:prstGeom prst="rect">
            <a:avLst/>
          </a:prstGeom>
        </p:spPr>
        <p:txBody>
          <a:bodyPr wrap="square">
            <a:spAutoFit/>
          </a:bodyPr>
          <a:lstStyle/>
          <a:p>
            <a:r>
              <a:rPr lang="en-US" dirty="0" smtClean="0"/>
              <a:t>http://hyperphysics.phy-astr.gsu.edu/hbase/Waves/wavsol.html#c3</a:t>
            </a:r>
            <a:endParaRPr lang="en-US" dirty="0"/>
          </a:p>
        </p:txBody>
      </p:sp>
      <p:sp>
        <p:nvSpPr>
          <p:cNvPr id="7" name="TextBox 6"/>
          <p:cNvSpPr txBox="1"/>
          <p:nvPr/>
        </p:nvSpPr>
        <p:spPr>
          <a:xfrm>
            <a:off x="3500156" y="4147659"/>
            <a:ext cx="8691844"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Initially, a wave function is given as </a:t>
            </a:r>
            <a:r>
              <a:rPr lang="en-US" sz="2400" i="1" dirty="0" smtClean="0">
                <a:latin typeface="Times New Roman" panose="02020603050405020304" pitchFamily="18" charset="0"/>
                <a:cs typeface="Times New Roman" panose="02020603050405020304" pitchFamily="18" charset="0"/>
              </a:rPr>
              <a:t>y</a:t>
            </a:r>
            <a:r>
              <a:rPr lang="en-US" sz="2400" dirty="0" smtClean="0">
                <a:latin typeface="Times New Roman" panose="02020603050405020304" pitchFamily="18" charset="0"/>
                <a:cs typeface="Times New Roman" panose="02020603050405020304" pitchFamily="18" charset="0"/>
              </a:rPr>
              <a:t> = </a:t>
            </a:r>
            <a:r>
              <a:rPr lang="en-US" sz="2400" i="1" dirty="0" err="1" smtClean="0">
                <a:latin typeface="Times New Roman" panose="02020603050405020304" pitchFamily="18" charset="0"/>
                <a:cs typeface="Times New Roman" panose="02020603050405020304" pitchFamily="18" charset="0"/>
              </a:rPr>
              <a:t>a</a:t>
            </a:r>
            <a:r>
              <a:rPr lang="en-US" sz="2400" dirty="0" err="1" smtClean="0">
                <a:latin typeface="Times New Roman" panose="02020603050405020304" pitchFamily="18" charset="0"/>
                <a:cs typeface="Times New Roman" panose="02020603050405020304" pitchFamily="18" charset="0"/>
              </a:rPr>
              <a:t>sin</a:t>
            </a:r>
            <a:r>
              <a:rPr lang="en-US" sz="2400" dirty="0" smtClean="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t</a:t>
            </a:r>
            <a:r>
              <a:rPr lang="en-US" sz="2400" baseline="-25000" dirty="0" smtClean="0">
                <a:latin typeface="Times New Roman" panose="02020603050405020304" pitchFamily="18" charset="0"/>
                <a:cs typeface="Times New Roman" panose="02020603050405020304" pitchFamily="18" charset="0"/>
                <a:sym typeface="Symbol" panose="05050102010706020507" pitchFamily="18" charset="2"/>
              </a:rPr>
              <a:t>0</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 </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kx</a:t>
            </a:r>
            <a:r>
              <a:rPr lang="en-US" sz="2400" baseline="-25000" dirty="0" smtClean="0">
                <a:latin typeface="Times New Roman" panose="02020603050405020304" pitchFamily="18" charset="0"/>
                <a:cs typeface="Times New Roman" panose="02020603050405020304" pitchFamily="18" charset="0"/>
                <a:sym typeface="Symbol" panose="05050102010706020507" pitchFamily="18" charset="2"/>
              </a:rPr>
              <a:t>0</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 later time </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t</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(&gt;</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t</a:t>
            </a:r>
            <a:r>
              <a:rPr lang="en-US" sz="2400" baseline="-25000" dirty="0" smtClean="0">
                <a:latin typeface="Times New Roman" panose="02020603050405020304" pitchFamily="18" charset="0"/>
                <a:cs typeface="Times New Roman" panose="02020603050405020304" pitchFamily="18" charset="0"/>
                <a:sym typeface="Symbol" panose="05050102010706020507" pitchFamily="18" charset="2"/>
              </a:rPr>
              <a:t>0</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the wave function becomes </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y</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 </a:t>
            </a:r>
            <a:r>
              <a:rPr lang="en-US" sz="2400" i="1" dirty="0" err="1" smtClean="0">
                <a:latin typeface="Times New Roman" panose="02020603050405020304" pitchFamily="18" charset="0"/>
                <a:cs typeface="Times New Roman" panose="02020603050405020304" pitchFamily="18" charset="0"/>
                <a:sym typeface="Symbol" panose="05050102010706020507" pitchFamily="18" charset="2"/>
              </a:rPr>
              <a:t>a</a:t>
            </a:r>
            <a:r>
              <a:rPr lang="en-US" sz="2400" dirty="0" err="1" smtClean="0">
                <a:latin typeface="Times New Roman" panose="02020603050405020304" pitchFamily="18" charset="0"/>
                <a:cs typeface="Times New Roman" panose="02020603050405020304" pitchFamily="18" charset="0"/>
                <a:sym typeface="Symbol" panose="05050102010706020507" pitchFamily="18" charset="2"/>
              </a:rPr>
              <a:t>sin</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t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400" i="1" dirty="0" err="1" smtClean="0">
                <a:latin typeface="Times New Roman" panose="02020603050405020304" pitchFamily="18" charset="0"/>
                <a:cs typeface="Times New Roman" panose="02020603050405020304" pitchFamily="18" charset="0"/>
                <a:sym typeface="Symbol" panose="05050102010706020507" pitchFamily="18" charset="2"/>
              </a:rPr>
              <a:t>kx</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 t</a:t>
            </a:r>
            <a:r>
              <a:rPr lang="en-US" sz="2400" baseline="-25000" dirty="0" smtClean="0">
                <a:latin typeface="Times New Roman" panose="02020603050405020304" pitchFamily="18" charset="0"/>
                <a:cs typeface="Times New Roman" panose="02020603050405020304" pitchFamily="18" charset="0"/>
                <a:sym typeface="Symbol" panose="05050102010706020507" pitchFamily="18" charset="2"/>
              </a:rPr>
              <a:t>0</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 </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kx</a:t>
            </a:r>
            <a:r>
              <a:rPr lang="en-US" sz="2400" baseline="-25000" dirty="0" smtClean="0">
                <a:latin typeface="Times New Roman" panose="02020603050405020304" pitchFamily="18" charset="0"/>
                <a:cs typeface="Times New Roman" panose="02020603050405020304" pitchFamily="18" charset="0"/>
                <a:sym typeface="Symbol" panose="05050102010706020507" pitchFamily="18" charset="2"/>
              </a:rPr>
              <a:t>0</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 </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t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400" i="1" dirty="0" err="1" smtClean="0">
                <a:latin typeface="Times New Roman" panose="02020603050405020304" pitchFamily="18" charset="0"/>
                <a:cs typeface="Times New Roman" panose="02020603050405020304" pitchFamily="18" charset="0"/>
                <a:sym typeface="Symbol" panose="05050102010706020507" pitchFamily="18" charset="2"/>
              </a:rPr>
              <a:t>kx</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and this leads to </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x</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&gt; </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x</a:t>
            </a:r>
            <a:r>
              <a:rPr lang="en-US" sz="2400" baseline="-25000" dirty="0" smtClean="0">
                <a:latin typeface="Times New Roman" panose="02020603050405020304" pitchFamily="18" charset="0"/>
                <a:cs typeface="Times New Roman" panose="02020603050405020304" pitchFamily="18" charset="0"/>
                <a:sym typeface="Symbol" panose="05050102010706020507" pitchFamily="18" charset="2"/>
              </a:rPr>
              <a:t>0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 This suggests the </a:t>
            </a:r>
            <a:r>
              <a:rPr lang="en-US" sz="2400" b="1" dirty="0" smtClean="0">
                <a:latin typeface="Times New Roman" panose="02020603050405020304" pitchFamily="18" charset="0"/>
                <a:cs typeface="Times New Roman" panose="02020603050405020304" pitchFamily="18" charset="0"/>
                <a:sym typeface="Symbol" panose="05050102010706020507" pitchFamily="18" charset="2"/>
              </a:rPr>
              <a:t>right</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moving waveform.</a:t>
            </a:r>
          </a:p>
        </p:txBody>
      </p:sp>
    </p:spTree>
    <p:extLst>
      <p:ext uri="{BB962C8B-B14F-4D97-AF65-F5344CB8AC3E}">
        <p14:creationId xmlns:p14="http://schemas.microsoft.com/office/powerpoint/2010/main" val="1918124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Characteristic impedance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72731" y="1910127"/>
            <a:ext cx="11278241" cy="4549657"/>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Any medium through which waves propagate will present an impedance to those waves.</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impedance to progressive transverse waves is defined as the transverse impedance,</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velocity </a:t>
            </a:r>
            <a:r>
              <a:rPr lang="en-US" sz="2400" i="1" dirty="0" smtClean="0">
                <a:latin typeface="Times New Roman" panose="02020603050405020304" pitchFamily="18" charset="0"/>
                <a:cs typeface="Times New Roman" panose="02020603050405020304" pitchFamily="18" charset="0"/>
              </a:rPr>
              <a:t>v</a:t>
            </a:r>
            <a:r>
              <a:rPr lang="en-US" sz="2400" dirty="0" smtClean="0">
                <a:latin typeface="Times New Roman" panose="02020603050405020304" pitchFamily="18" charset="0"/>
                <a:cs typeface="Times New Roman" panose="02020603050405020304" pitchFamily="18" charset="0"/>
              </a:rPr>
              <a:t> here is the particle velocity </a:t>
            </a:r>
            <a:r>
              <a:rPr lang="en-US" sz="2400" b="1" dirty="0" smtClean="0">
                <a:solidFill>
                  <a:srgbClr val="FF0000"/>
                </a:solidFill>
                <a:latin typeface="Times New Roman" panose="02020603050405020304" pitchFamily="18" charset="0"/>
                <a:cs typeface="Times New Roman" panose="02020603050405020304" pitchFamily="18" charset="0"/>
              </a:rPr>
              <a:t>NOT</a:t>
            </a:r>
            <a:r>
              <a:rPr lang="en-US" sz="2400" dirty="0" smtClean="0">
                <a:latin typeface="Times New Roman" panose="02020603050405020304" pitchFamily="18" charset="0"/>
                <a:cs typeface="Times New Roman" panose="02020603050405020304" pitchFamily="18" charset="0"/>
              </a:rPr>
              <a:t> the wave velocity.</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a harmonic force, the ratio of force to velocity tells you how hard it is to move the object – this depends both on how much inertia </a:t>
            </a:r>
            <a:r>
              <a:rPr lang="en-US" sz="2400" dirty="0" smtClean="0">
                <a:latin typeface="Times New Roman" panose="02020603050405020304" pitchFamily="18" charset="0"/>
                <a:cs typeface="Times New Roman" panose="02020603050405020304" pitchFamily="18" charset="0"/>
              </a:rPr>
              <a:t>(e.g. linear density) the </a:t>
            </a:r>
            <a:r>
              <a:rPr lang="en-US" sz="2400" dirty="0">
                <a:latin typeface="Times New Roman" panose="02020603050405020304" pitchFamily="18" charset="0"/>
                <a:cs typeface="Times New Roman" panose="02020603050405020304" pitchFamily="18" charset="0"/>
              </a:rPr>
              <a:t>object has and on how strong the restoring force </a:t>
            </a:r>
            <a:r>
              <a:rPr lang="en-US" sz="2400" dirty="0" smtClean="0">
                <a:latin typeface="Times New Roman" panose="02020603050405020304" pitchFamily="18" charset="0"/>
                <a:cs typeface="Times New Roman" panose="02020603050405020304" pitchFamily="18" charset="0"/>
              </a:rPr>
              <a:t>(e.g. tension) is.</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impedance, represented a medium characteristic, can be either </a:t>
            </a:r>
            <a:r>
              <a:rPr lang="en-US" sz="2400" b="1" dirty="0" smtClean="0">
                <a:solidFill>
                  <a:srgbClr val="FF0000"/>
                </a:solidFill>
                <a:latin typeface="Times New Roman" panose="02020603050405020304" pitchFamily="18" charset="0"/>
                <a:cs typeface="Times New Roman" panose="02020603050405020304" pitchFamily="18" charset="0"/>
              </a:rPr>
              <a:t>real (for lossless case) or complex (for loss case)</a:t>
            </a:r>
            <a:r>
              <a:rPr lang="en-US" sz="24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11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779189742"/>
              </p:ext>
            </p:extLst>
          </p:nvPr>
        </p:nvGraphicFramePr>
        <p:xfrm>
          <a:off x="4023451" y="2943690"/>
          <a:ext cx="3905807" cy="927278"/>
        </p:xfrm>
        <a:graphic>
          <a:graphicData uri="http://schemas.openxmlformats.org/presentationml/2006/ole">
            <mc:AlternateContent xmlns:mc="http://schemas.openxmlformats.org/markup-compatibility/2006">
              <mc:Choice xmlns:v="urn:schemas-microsoft-com:vml" Requires="v">
                <p:oleObj spid="_x0000_s4289" name="Equation" r:id="rId4" imgW="1765080" imgH="419040" progId="Equation.DSMT4">
                  <p:embed/>
                </p:oleObj>
              </mc:Choice>
              <mc:Fallback>
                <p:oleObj name="Equation" r:id="rId4" imgW="1765080" imgH="419040" progId="Equation.DSMT4">
                  <p:embed/>
                  <p:pic>
                    <p:nvPicPr>
                      <p:cNvPr id="0" name=""/>
                      <p:cNvPicPr/>
                      <p:nvPr/>
                    </p:nvPicPr>
                    <p:blipFill>
                      <a:blip r:embed="rId5"/>
                      <a:stretch>
                        <a:fillRect/>
                      </a:stretch>
                    </p:blipFill>
                    <p:spPr>
                      <a:xfrm>
                        <a:off x="4023451" y="2943690"/>
                        <a:ext cx="3905807" cy="927278"/>
                      </a:xfrm>
                      <a:prstGeom prst="rect">
                        <a:avLst/>
                      </a:prstGeom>
                    </p:spPr>
                  </p:pic>
                </p:oleObj>
              </mc:Fallback>
            </mc:AlternateContent>
          </a:graphicData>
        </a:graphic>
      </p:graphicFrame>
    </p:spTree>
    <p:extLst>
      <p:ext uri="{BB962C8B-B14F-4D97-AF65-F5344CB8AC3E}">
        <p14:creationId xmlns:p14="http://schemas.microsoft.com/office/powerpoint/2010/main" val="1850729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Characteristic impedance of a string</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332560" y="1845734"/>
            <a:ext cx="5677470" cy="4023360"/>
          </a:xfrm>
        </p:spPr>
        <p:txBody>
          <a:bodyPr>
            <a:normAutofit lnSpcReduction="10000"/>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The displacement of the progressive waves may be given as</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the left end of the string, x = 0,  the wave is rewritten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The velocity is found to be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The string characteristic impedance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sym typeface="Symbol" panose="05050102010706020507" pitchFamily="18" charset="2"/>
            </a:endParaRPr>
          </a:p>
          <a:p>
            <a:pPr marL="0" indent="0">
              <a:buNone/>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12</a:t>
            </a:fld>
            <a:endParaRPr lang="en-US"/>
          </a:p>
        </p:txBody>
      </p:sp>
      <p:pic>
        <p:nvPicPr>
          <p:cNvPr id="5" name="Picture 4"/>
          <p:cNvPicPr>
            <a:picLocks noChangeAspect="1"/>
          </p:cNvPicPr>
          <p:nvPr/>
        </p:nvPicPr>
        <p:blipFill>
          <a:blip r:embed="rId4"/>
          <a:stretch>
            <a:fillRect/>
          </a:stretch>
        </p:blipFill>
        <p:spPr>
          <a:xfrm>
            <a:off x="66875" y="2929540"/>
            <a:ext cx="6289854" cy="2593074"/>
          </a:xfrm>
          <a:prstGeom prst="rect">
            <a:avLst/>
          </a:prstGeom>
        </p:spPr>
      </p:pic>
      <p:sp>
        <p:nvSpPr>
          <p:cNvPr id="6" name="TextBox 5"/>
          <p:cNvSpPr txBox="1"/>
          <p:nvPr/>
        </p:nvSpPr>
        <p:spPr>
          <a:xfrm>
            <a:off x="272955" y="1845734"/>
            <a:ext cx="6059605"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 string as a forced oscillator with a vertical force F</a:t>
            </a:r>
            <a:r>
              <a:rPr lang="en-US" sz="2400" baseline="-25000" dirty="0" smtClean="0">
                <a:latin typeface="Times New Roman" panose="02020603050405020304" pitchFamily="18" charset="0"/>
                <a:cs typeface="Times New Roman" panose="02020603050405020304" pitchFamily="18" charset="0"/>
              </a:rPr>
              <a:t>0</a:t>
            </a:r>
            <a:r>
              <a:rPr lang="en-US" sz="2400" dirty="0" smtClean="0">
                <a:latin typeface="Times New Roman" panose="02020603050405020304" pitchFamily="18" charset="0"/>
                <a:cs typeface="Times New Roman" panose="02020603050405020304" pitchFamily="18" charset="0"/>
              </a:rPr>
              <a:t>exp(</a:t>
            </a:r>
            <a:r>
              <a:rPr lang="en-US" sz="2400" dirty="0" err="1" smtClean="0">
                <a:latin typeface="Times New Roman" panose="02020603050405020304" pitchFamily="18" charset="0"/>
                <a:cs typeface="Times New Roman" panose="02020603050405020304" pitchFamily="18" charset="0"/>
              </a:rPr>
              <a:t>i</a:t>
            </a:r>
            <a:r>
              <a:rPr lang="en-US" sz="2400" dirty="0" err="1" smtClean="0">
                <a:latin typeface="Times New Roman" panose="02020603050405020304" pitchFamily="18" charset="0"/>
                <a:cs typeface="Times New Roman" panose="02020603050405020304" pitchFamily="18" charset="0"/>
                <a:sym typeface="Symbol" panose="05050102010706020507" pitchFamily="18" charset="2"/>
              </a:rPr>
              <a:t>t</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driving at one end.</a:t>
            </a:r>
            <a:endParaRPr lang="en-US" sz="2400" dirty="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786574301"/>
              </p:ext>
            </p:extLst>
          </p:nvPr>
        </p:nvGraphicFramePr>
        <p:xfrm>
          <a:off x="-1" y="4771938"/>
          <a:ext cx="5519738" cy="804863"/>
        </p:xfrm>
        <a:graphic>
          <a:graphicData uri="http://schemas.openxmlformats.org/presentationml/2006/ole">
            <mc:AlternateContent xmlns:mc="http://schemas.openxmlformats.org/markup-compatibility/2006">
              <mc:Choice xmlns:v="urn:schemas-microsoft-com:vml" Requires="v">
                <p:oleObj spid="_x0000_s6050" name="Equation" r:id="rId5" imgW="2958840" imgH="431640" progId="Equation.DSMT4">
                  <p:embed/>
                </p:oleObj>
              </mc:Choice>
              <mc:Fallback>
                <p:oleObj name="Equation" r:id="rId5" imgW="2958840" imgH="431640" progId="Equation.DSMT4">
                  <p:embed/>
                  <p:pic>
                    <p:nvPicPr>
                      <p:cNvPr id="0" name=""/>
                      <p:cNvPicPr/>
                      <p:nvPr/>
                    </p:nvPicPr>
                    <p:blipFill>
                      <a:blip r:embed="rId6"/>
                      <a:stretch>
                        <a:fillRect/>
                      </a:stretch>
                    </p:blipFill>
                    <p:spPr>
                      <a:xfrm>
                        <a:off x="-1" y="4771938"/>
                        <a:ext cx="5519738" cy="804863"/>
                      </a:xfrm>
                      <a:prstGeom prst="rect">
                        <a:avLst/>
                      </a:prstGeom>
                      <a:solidFill>
                        <a:schemeClr val="bg1"/>
                      </a:solid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23400530"/>
              </p:ext>
            </p:extLst>
          </p:nvPr>
        </p:nvGraphicFramePr>
        <p:xfrm>
          <a:off x="9151463" y="2023061"/>
          <a:ext cx="2004217" cy="609979"/>
        </p:xfrm>
        <a:graphic>
          <a:graphicData uri="http://schemas.openxmlformats.org/presentationml/2006/ole">
            <mc:AlternateContent xmlns:mc="http://schemas.openxmlformats.org/markup-compatibility/2006">
              <mc:Choice xmlns:v="urn:schemas-microsoft-com:vml" Requires="v">
                <p:oleObj spid="_x0000_s6051" name="Equation" r:id="rId7" imgW="876240" imgH="266400" progId="Equation.DSMT4">
                  <p:embed/>
                </p:oleObj>
              </mc:Choice>
              <mc:Fallback>
                <p:oleObj name="Equation" r:id="rId7" imgW="876240" imgH="266400" progId="Equation.DSMT4">
                  <p:embed/>
                  <p:pic>
                    <p:nvPicPr>
                      <p:cNvPr id="0" name=""/>
                      <p:cNvPicPr/>
                      <p:nvPr/>
                    </p:nvPicPr>
                    <p:blipFill>
                      <a:blip r:embed="rId8"/>
                      <a:stretch>
                        <a:fillRect/>
                      </a:stretch>
                    </p:blipFill>
                    <p:spPr>
                      <a:xfrm>
                        <a:off x="9151463" y="2023061"/>
                        <a:ext cx="2004217" cy="609979"/>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26645046"/>
              </p:ext>
            </p:extLst>
          </p:nvPr>
        </p:nvGraphicFramePr>
        <p:xfrm>
          <a:off x="8624888" y="3106738"/>
          <a:ext cx="2336800" cy="935037"/>
        </p:xfrm>
        <a:graphic>
          <a:graphicData uri="http://schemas.openxmlformats.org/presentationml/2006/ole">
            <mc:AlternateContent xmlns:mc="http://schemas.openxmlformats.org/markup-compatibility/2006">
              <mc:Choice xmlns:v="urn:schemas-microsoft-com:vml" Requires="v">
                <p:oleObj spid="_x0000_s6052" name="Equation" r:id="rId9" imgW="1079280" imgH="431640" progId="Equation.DSMT4">
                  <p:embed/>
                </p:oleObj>
              </mc:Choice>
              <mc:Fallback>
                <p:oleObj name="Equation" r:id="rId9" imgW="1079280" imgH="431640" progId="Equation.DSMT4">
                  <p:embed/>
                  <p:pic>
                    <p:nvPicPr>
                      <p:cNvPr id="0" name=""/>
                      <p:cNvPicPr/>
                      <p:nvPr/>
                    </p:nvPicPr>
                    <p:blipFill>
                      <a:blip r:embed="rId10"/>
                      <a:stretch>
                        <a:fillRect/>
                      </a:stretch>
                    </p:blipFill>
                    <p:spPr>
                      <a:xfrm>
                        <a:off x="8624888" y="3106738"/>
                        <a:ext cx="2336800" cy="935037"/>
                      </a:xfrm>
                      <a:prstGeom prst="rect">
                        <a:avLst/>
                      </a:prstGeom>
                    </p:spPr>
                  </p:pic>
                </p:oleObj>
              </mc:Fallback>
            </mc:AlternateContent>
          </a:graphicData>
        </a:graphic>
      </p:graphicFrame>
      <p:sp>
        <p:nvSpPr>
          <p:cNvPr id="10" name="TextBox 9"/>
          <p:cNvSpPr txBox="1"/>
          <p:nvPr/>
        </p:nvSpPr>
        <p:spPr>
          <a:xfrm>
            <a:off x="66875" y="5576801"/>
            <a:ext cx="6059605" cy="830997"/>
          </a:xfrm>
          <a:prstGeom prst="rect">
            <a:avLst/>
          </a:prstGeom>
          <a:noFill/>
        </p:spPr>
        <p:txBody>
          <a:bodyPr wrap="square" rtlCol="0">
            <a:sp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constant tension T in the string is balanced by the force at the end of the string.</a:t>
            </a:r>
          </a:p>
        </p:txBody>
      </p:sp>
      <p:graphicFrame>
        <p:nvGraphicFramePr>
          <p:cNvPr id="11" name="Object 10"/>
          <p:cNvGraphicFramePr>
            <a:graphicFrameLocks noChangeAspect="1"/>
          </p:cNvGraphicFramePr>
          <p:nvPr>
            <p:extLst>
              <p:ext uri="{D42A27DB-BD31-4B8C-83A1-F6EECF244321}">
                <p14:modId xmlns:p14="http://schemas.microsoft.com/office/powerpoint/2010/main" val="2152325544"/>
              </p:ext>
            </p:extLst>
          </p:nvPr>
        </p:nvGraphicFramePr>
        <p:xfrm>
          <a:off x="8364538" y="4303713"/>
          <a:ext cx="2779712" cy="936625"/>
        </p:xfrm>
        <a:graphic>
          <a:graphicData uri="http://schemas.openxmlformats.org/presentationml/2006/ole">
            <mc:AlternateContent xmlns:mc="http://schemas.openxmlformats.org/markup-compatibility/2006">
              <mc:Choice xmlns:v="urn:schemas-microsoft-com:vml" Requires="v">
                <p:oleObj spid="_x0000_s6053" name="Equation" r:id="rId11" imgW="1282680" imgH="431640" progId="Equation.DSMT4">
                  <p:embed/>
                </p:oleObj>
              </mc:Choice>
              <mc:Fallback>
                <p:oleObj name="Equation" r:id="rId11" imgW="1282680" imgH="431640" progId="Equation.DSMT4">
                  <p:embed/>
                  <p:pic>
                    <p:nvPicPr>
                      <p:cNvPr id="0" name=""/>
                      <p:cNvPicPr/>
                      <p:nvPr/>
                    </p:nvPicPr>
                    <p:blipFill>
                      <a:blip r:embed="rId12"/>
                      <a:stretch>
                        <a:fillRect/>
                      </a:stretch>
                    </p:blipFill>
                    <p:spPr>
                      <a:xfrm>
                        <a:off x="8364538" y="4303713"/>
                        <a:ext cx="2779712" cy="93662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132300578"/>
              </p:ext>
            </p:extLst>
          </p:nvPr>
        </p:nvGraphicFramePr>
        <p:xfrm>
          <a:off x="8617651" y="5576801"/>
          <a:ext cx="1535920" cy="807009"/>
        </p:xfrm>
        <a:graphic>
          <a:graphicData uri="http://schemas.openxmlformats.org/presentationml/2006/ole">
            <mc:AlternateContent xmlns:mc="http://schemas.openxmlformats.org/markup-compatibility/2006">
              <mc:Choice xmlns:v="urn:schemas-microsoft-com:vml" Requires="v">
                <p:oleObj spid="_x0000_s6054" name="Equation" r:id="rId13" imgW="749160" imgH="393480" progId="Equation.DSMT4">
                  <p:embed/>
                </p:oleObj>
              </mc:Choice>
              <mc:Fallback>
                <p:oleObj name="Equation" r:id="rId13" imgW="749160" imgH="393480" progId="Equation.DSMT4">
                  <p:embed/>
                  <p:pic>
                    <p:nvPicPr>
                      <p:cNvPr id="0" name=""/>
                      <p:cNvPicPr/>
                      <p:nvPr/>
                    </p:nvPicPr>
                    <p:blipFill>
                      <a:blip r:embed="rId14"/>
                      <a:stretch>
                        <a:fillRect/>
                      </a:stretch>
                    </p:blipFill>
                    <p:spPr>
                      <a:xfrm>
                        <a:off x="8617651" y="5576801"/>
                        <a:ext cx="1535920" cy="807009"/>
                      </a:xfrm>
                      <a:prstGeom prst="rect">
                        <a:avLst/>
                      </a:prstGeom>
                      <a:solidFill>
                        <a:srgbClr val="FFFF00"/>
                      </a:solidFill>
                    </p:spPr>
                  </p:pic>
                </p:oleObj>
              </mc:Fallback>
            </mc:AlternateContent>
          </a:graphicData>
        </a:graphic>
      </p:graphicFrame>
      <p:sp>
        <p:nvSpPr>
          <p:cNvPr id="14" name="TextBox 13"/>
          <p:cNvSpPr txBox="1"/>
          <p:nvPr/>
        </p:nvSpPr>
        <p:spPr>
          <a:xfrm>
            <a:off x="10473292" y="5807633"/>
            <a:ext cx="1364776" cy="369332"/>
          </a:xfrm>
          <a:prstGeom prst="rect">
            <a:avLst/>
          </a:prstGeom>
          <a:noFill/>
        </p:spPr>
        <p:txBody>
          <a:bodyPr wrap="squar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WHY?</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7979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793" y="31042"/>
            <a:ext cx="10058400" cy="1450757"/>
          </a:xfrm>
        </p:spPr>
        <p:txBody>
          <a:bodyPr/>
          <a:lstStyle/>
          <a:p>
            <a:r>
              <a:rPr lang="en-US" b="1" dirty="0" smtClean="0">
                <a:latin typeface="Times New Roman" panose="02020603050405020304" pitchFamily="18" charset="0"/>
                <a:cs typeface="Times New Roman" panose="02020603050405020304" pitchFamily="18" charset="0"/>
              </a:rPr>
              <a:t>Reflection and transmission of wave on a string at a boundary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6478" y="4218845"/>
            <a:ext cx="12055522" cy="1724058"/>
          </a:xfrm>
        </p:spPr>
        <p:txBody>
          <a:bodyPr>
            <a:noAutofit/>
          </a:bodyPr>
          <a:lstStyle/>
          <a:p>
            <a:r>
              <a:rPr lang="en-US" sz="2400" dirty="0" smtClean="0">
                <a:latin typeface="Times New Roman" panose="02020603050405020304" pitchFamily="18" charset="0"/>
                <a:cs typeface="Times New Roman" panose="02020603050405020304" pitchFamily="18" charset="0"/>
              </a:rPr>
              <a:t>Boundary conditions at x = 0 :</a:t>
            </a:r>
          </a:p>
          <a:p>
            <a:r>
              <a:rPr lang="en-US" sz="2400" dirty="0" smtClean="0">
                <a:latin typeface="Times New Roman" panose="02020603050405020304" pitchFamily="18" charset="0"/>
                <a:cs typeface="Times New Roman" panose="02020603050405020304" pitchFamily="18" charset="0"/>
              </a:rPr>
              <a:t>1. </a:t>
            </a:r>
            <a:r>
              <a:rPr lang="en-US" sz="2400" b="1" dirty="0" smtClean="0">
                <a:latin typeface="Times New Roman" panose="02020603050405020304" pitchFamily="18" charset="0"/>
                <a:cs typeface="Times New Roman" panose="02020603050405020304" pitchFamily="18" charset="0"/>
              </a:rPr>
              <a:t>geometrical condition </a:t>
            </a:r>
            <a:r>
              <a:rPr lang="en-US" sz="2400" dirty="0" smtClean="0">
                <a:latin typeface="Times New Roman" panose="02020603050405020304" pitchFamily="18" charset="0"/>
                <a:cs typeface="Times New Roman" panose="02020603050405020304" pitchFamily="18" charset="0"/>
              </a:rPr>
              <a:t>: displacement is the same immediately to the left and right at x = 0 for all time (a </a:t>
            </a:r>
            <a:r>
              <a:rPr lang="en-US" sz="2400" dirty="0">
                <a:latin typeface="Times New Roman" panose="02020603050405020304" pitchFamily="18" charset="0"/>
                <a:cs typeface="Times New Roman" panose="02020603050405020304" pitchFamily="18" charset="0"/>
              </a:rPr>
              <a:t>continuity of the </a:t>
            </a:r>
            <a:r>
              <a:rPr lang="en-US" sz="2400" dirty="0" smtClean="0">
                <a:latin typeface="Times New Roman" panose="02020603050405020304" pitchFamily="18" charset="0"/>
                <a:cs typeface="Times New Roman" panose="02020603050405020304" pitchFamily="18" charset="0"/>
              </a:rPr>
              <a:t>string) </a:t>
            </a:r>
          </a:p>
          <a:p>
            <a:r>
              <a:rPr lang="en-US" sz="2400" dirty="0" smtClean="0">
                <a:latin typeface="Times New Roman" panose="02020603050405020304" pitchFamily="18" charset="0"/>
                <a:cs typeface="Times New Roman" panose="02020603050405020304" pitchFamily="18" charset="0"/>
              </a:rPr>
              <a:t>2. </a:t>
            </a:r>
            <a:r>
              <a:rPr lang="en-US" sz="2400" b="1" dirty="0" smtClean="0">
                <a:latin typeface="Times New Roman" panose="02020603050405020304" pitchFamily="18" charset="0"/>
                <a:cs typeface="Times New Roman" panose="02020603050405020304" pitchFamily="18" charset="0"/>
              </a:rPr>
              <a:t>dynamical condition </a:t>
            </a:r>
            <a:r>
              <a:rPr lang="en-US" sz="2400" dirty="0" smtClean="0">
                <a:latin typeface="Times New Roman" panose="02020603050405020304" pitchFamily="18" charset="0"/>
                <a:cs typeface="Times New Roman" panose="02020603050405020304" pitchFamily="18" charset="0"/>
              </a:rPr>
              <a:t>: a continuity of the transverse force T(</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y/</a:t>
            </a:r>
            <a:r>
              <a:rPr lang="en-US" sz="2400" dirty="0">
                <a:latin typeface="Times New Roman" panose="02020603050405020304" pitchFamily="18" charset="0"/>
                <a:cs typeface="Times New Roman" panose="02020603050405020304" pitchFamily="18" charset="0"/>
                <a:sym typeface="Symbol" panose="05050102010706020507" pitchFamily="18" charset="2"/>
              </a:rPr>
              <a:t>x</a:t>
            </a:r>
            <a:r>
              <a:rPr lang="en-US" sz="2400" dirty="0" smtClean="0">
                <a:latin typeface="Times New Roman" panose="02020603050405020304" pitchFamily="18" charset="0"/>
                <a:cs typeface="Times New Roman" panose="02020603050405020304" pitchFamily="18" charset="0"/>
              </a:rPr>
              <a:t>) at  x = 0, and therefore a continuous slope.</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13</a:t>
            </a:fld>
            <a:endParaRPr lang="en-US"/>
          </a:p>
        </p:txBody>
      </p:sp>
      <p:pic>
        <p:nvPicPr>
          <p:cNvPr id="5" name="Picture 4"/>
          <p:cNvPicPr>
            <a:picLocks noChangeAspect="1"/>
          </p:cNvPicPr>
          <p:nvPr/>
        </p:nvPicPr>
        <p:blipFill>
          <a:blip r:embed="rId2"/>
          <a:stretch>
            <a:fillRect/>
          </a:stretch>
        </p:blipFill>
        <p:spPr>
          <a:xfrm>
            <a:off x="2723463" y="1585602"/>
            <a:ext cx="5461580" cy="2633243"/>
          </a:xfrm>
          <a:prstGeom prst="rect">
            <a:avLst/>
          </a:prstGeom>
        </p:spPr>
      </p:pic>
      <p:sp>
        <p:nvSpPr>
          <p:cNvPr id="6" name="TextBox 5"/>
          <p:cNvSpPr txBox="1"/>
          <p:nvPr/>
        </p:nvSpPr>
        <p:spPr>
          <a:xfrm>
            <a:off x="7929349" y="1842448"/>
            <a:ext cx="4262651" cy="1938992"/>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Waves on a string impedance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400" baseline="-25000" dirty="0" smtClean="0">
                <a:latin typeface="Times New Roman" panose="02020603050405020304" pitchFamily="18" charset="0"/>
                <a:cs typeface="Times New Roman" panose="02020603050405020304" pitchFamily="18" charset="0"/>
                <a:sym typeface="Symbol" panose="05050102010706020507" pitchFamily="18" charset="2"/>
              </a:rPr>
              <a:t>1</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c</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1</a:t>
            </a:r>
            <a:r>
              <a:rPr lang="en-US" sz="2400" baseline="-250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400" dirty="0" smtClean="0">
                <a:latin typeface="Times New Roman" panose="02020603050405020304" pitchFamily="18" charset="0"/>
                <a:cs typeface="Times New Roman" panose="02020603050405020304" pitchFamily="18" charset="0"/>
              </a:rPr>
              <a:t>reflected and transmitted at the boundary x = 0 where the string changes to impedance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400" baseline="-25000" dirty="0" smtClean="0">
                <a:latin typeface="Times New Roman" panose="02020603050405020304" pitchFamily="18" charset="0"/>
                <a:cs typeface="Times New Roman" panose="02020603050405020304" pitchFamily="18" charset="0"/>
                <a:sym typeface="Symbol" panose="05050102010706020507" pitchFamily="18" charset="2"/>
              </a:rPr>
              <a:t>2</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c</a:t>
            </a:r>
            <a:r>
              <a:rPr lang="en-US" sz="2400" baseline="-25000" dirty="0" smtClean="0">
                <a:latin typeface="Times New Roman" panose="02020603050405020304" pitchFamily="18" charset="0"/>
                <a:cs typeface="Times New Roman" panose="02020603050405020304" pitchFamily="18" charset="0"/>
                <a:sym typeface="Symbol" panose="05050102010706020507" pitchFamily="18" charset="2"/>
              </a:rPr>
              <a:t>2</a:t>
            </a:r>
            <a:endParaRPr lang="en-US" sz="2400" baseline="-250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grpSp>
        <p:nvGrpSpPr>
          <p:cNvPr id="10" name="Group 9"/>
          <p:cNvGrpSpPr/>
          <p:nvPr/>
        </p:nvGrpSpPr>
        <p:grpSpPr>
          <a:xfrm>
            <a:off x="4405183" y="2579842"/>
            <a:ext cx="1759056" cy="832266"/>
            <a:chOff x="4405183" y="2579842"/>
            <a:chExt cx="1759056" cy="832266"/>
          </a:xfrm>
        </p:grpSpPr>
        <p:sp>
          <p:nvSpPr>
            <p:cNvPr id="8" name="TextBox 7"/>
            <p:cNvSpPr txBox="1"/>
            <p:nvPr/>
          </p:nvSpPr>
          <p:spPr>
            <a:xfrm>
              <a:off x="4405183" y="3011998"/>
              <a:ext cx="614149" cy="400110"/>
            </a:xfrm>
            <a:prstGeom prst="rect">
              <a:avLst/>
            </a:prstGeom>
            <a:solidFill>
              <a:schemeClr val="bg1"/>
            </a:solidFill>
          </p:spPr>
          <p:txBody>
            <a:bodyPr wrap="square" rtlCol="0">
              <a:spAutoFit/>
            </a:bodyPr>
            <a:lstStyle/>
            <a:p>
              <a:r>
                <a:rPr lang="en-US" sz="20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000" baseline="-25000" dirty="0" smtClean="0">
                  <a:latin typeface="Times New Roman" panose="02020603050405020304" pitchFamily="18" charset="0"/>
                  <a:cs typeface="Times New Roman" panose="02020603050405020304" pitchFamily="18" charset="0"/>
                  <a:sym typeface="Symbol" panose="05050102010706020507" pitchFamily="18" charset="2"/>
                </a:rPr>
                <a:t>1</a:t>
              </a:r>
              <a:r>
                <a:rPr lang="en-US" sz="2000" dirty="0" smtClean="0">
                  <a:latin typeface="Times New Roman" panose="02020603050405020304" pitchFamily="18" charset="0"/>
                  <a:cs typeface="Times New Roman" panose="02020603050405020304" pitchFamily="18" charset="0"/>
                  <a:sym typeface="Symbol" panose="05050102010706020507" pitchFamily="18" charset="2"/>
                </a:rPr>
                <a:t>c</a:t>
              </a:r>
              <a:r>
                <a:rPr lang="en-US" sz="2000" baseline="-25000" dirty="0" smtClean="0">
                  <a:latin typeface="Times New Roman" panose="02020603050405020304" pitchFamily="18" charset="0"/>
                  <a:cs typeface="Times New Roman" panose="02020603050405020304" pitchFamily="18" charset="0"/>
                  <a:sym typeface="Symbol" panose="05050102010706020507" pitchFamily="18" charset="2"/>
                </a:rPr>
                <a:t>1</a:t>
              </a:r>
              <a:endParaRPr lang="en-US" sz="2000" baseline="-25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550090" y="2579842"/>
              <a:ext cx="614149" cy="400110"/>
            </a:xfrm>
            <a:prstGeom prst="rect">
              <a:avLst/>
            </a:prstGeom>
            <a:solidFill>
              <a:schemeClr val="bg1"/>
            </a:solidFill>
          </p:spPr>
          <p:txBody>
            <a:bodyPr wrap="square" rtlCol="0">
              <a:spAutoFit/>
            </a:bodyPr>
            <a:lstStyle/>
            <a:p>
              <a:r>
                <a:rPr lang="en-US" sz="20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000" baseline="-25000" dirty="0" smtClean="0">
                  <a:latin typeface="Times New Roman" panose="02020603050405020304" pitchFamily="18" charset="0"/>
                  <a:cs typeface="Times New Roman" panose="02020603050405020304" pitchFamily="18" charset="0"/>
                  <a:sym typeface="Symbol" panose="05050102010706020507" pitchFamily="18" charset="2"/>
                </a:rPr>
                <a:t>2</a:t>
              </a:r>
              <a:r>
                <a:rPr lang="en-US" sz="2000" dirty="0" smtClean="0">
                  <a:latin typeface="Times New Roman" panose="02020603050405020304" pitchFamily="18" charset="0"/>
                  <a:cs typeface="Times New Roman" panose="02020603050405020304" pitchFamily="18" charset="0"/>
                  <a:sym typeface="Symbol" panose="05050102010706020507" pitchFamily="18" charset="2"/>
                </a:rPr>
                <a:t>c</a:t>
              </a:r>
              <a:r>
                <a:rPr lang="en-US" sz="2000" baseline="-25000" dirty="0">
                  <a:latin typeface="Times New Roman" panose="02020603050405020304" pitchFamily="18" charset="0"/>
                  <a:cs typeface="Times New Roman" panose="02020603050405020304" pitchFamily="18" charset="0"/>
                  <a:sym typeface="Symbol" panose="05050102010706020507" pitchFamily="18" charset="2"/>
                </a:rPr>
                <a:t>2</a:t>
              </a:r>
              <a:endParaRPr lang="en-US" sz="2000" baseline="-25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06797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858" y="0"/>
            <a:ext cx="11082500" cy="1450757"/>
          </a:xfrm>
        </p:spPr>
        <p:txBody>
          <a:bodyPr/>
          <a:lstStyle/>
          <a:p>
            <a:r>
              <a:rPr lang="en-US" b="1" dirty="0" smtClean="0">
                <a:latin typeface="Times New Roman" panose="02020603050405020304" pitchFamily="18" charset="0"/>
                <a:cs typeface="Times New Roman" panose="02020603050405020304" pitchFamily="18" charset="0"/>
              </a:rPr>
              <a:t>Incident, reflected and transmitted waves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61CFEB1-74F7-45A5-A566-20026EB2CC31}" type="slidenum">
              <a:rPr lang="en-US" smtClean="0"/>
              <a:t>14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784246392"/>
              </p:ext>
            </p:extLst>
          </p:nvPr>
        </p:nvGraphicFramePr>
        <p:xfrm>
          <a:off x="1831519" y="2326782"/>
          <a:ext cx="5068887" cy="2203450"/>
        </p:xfrm>
        <a:graphic>
          <a:graphicData uri="http://schemas.openxmlformats.org/presentationml/2006/ole">
            <mc:AlternateContent xmlns:mc="http://schemas.openxmlformats.org/markup-compatibility/2006">
              <mc:Choice xmlns:v="urn:schemas-microsoft-com:vml" Requires="v">
                <p:oleObj spid="_x0000_s34883" name="Equation" r:id="rId4" imgW="1752480" imgH="761760" progId="Equation.DSMT4">
                  <p:embed/>
                </p:oleObj>
              </mc:Choice>
              <mc:Fallback>
                <p:oleObj name="Equation" r:id="rId4" imgW="1752480" imgH="761760" progId="Equation.DSMT4">
                  <p:embed/>
                  <p:pic>
                    <p:nvPicPr>
                      <p:cNvPr id="0" name=""/>
                      <p:cNvPicPr/>
                      <p:nvPr/>
                    </p:nvPicPr>
                    <p:blipFill>
                      <a:blip r:embed="rId5"/>
                      <a:stretch>
                        <a:fillRect/>
                      </a:stretch>
                    </p:blipFill>
                    <p:spPr>
                      <a:xfrm>
                        <a:off x="1831519" y="2326782"/>
                        <a:ext cx="5068887" cy="22034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96117473"/>
              </p:ext>
            </p:extLst>
          </p:nvPr>
        </p:nvGraphicFramePr>
        <p:xfrm>
          <a:off x="7172220" y="2221615"/>
          <a:ext cx="3106738" cy="2193925"/>
        </p:xfrm>
        <a:graphic>
          <a:graphicData uri="http://schemas.openxmlformats.org/presentationml/2006/ole">
            <mc:AlternateContent xmlns:mc="http://schemas.openxmlformats.org/markup-compatibility/2006">
              <mc:Choice xmlns:v="urn:schemas-microsoft-com:vml" Requires="v">
                <p:oleObj spid="_x0000_s34884" name="Equation" r:id="rId6" imgW="1079280" imgH="761760" progId="Equation.DSMT4">
                  <p:embed/>
                </p:oleObj>
              </mc:Choice>
              <mc:Fallback>
                <p:oleObj name="Equation" r:id="rId6" imgW="1079280" imgH="761760" progId="Equation.DSMT4">
                  <p:embed/>
                  <p:pic>
                    <p:nvPicPr>
                      <p:cNvPr id="0" name=""/>
                      <p:cNvPicPr/>
                      <p:nvPr/>
                    </p:nvPicPr>
                    <p:blipFill>
                      <a:blip r:embed="rId7"/>
                      <a:stretch>
                        <a:fillRect/>
                      </a:stretch>
                    </p:blipFill>
                    <p:spPr>
                      <a:xfrm>
                        <a:off x="7172220" y="2221615"/>
                        <a:ext cx="3106738" cy="2193925"/>
                      </a:xfrm>
                      <a:prstGeom prst="rect">
                        <a:avLst/>
                      </a:prstGeom>
                    </p:spPr>
                  </p:pic>
                </p:oleObj>
              </mc:Fallback>
            </mc:AlternateContent>
          </a:graphicData>
        </a:graphic>
      </p:graphicFrame>
      <p:sp>
        <p:nvSpPr>
          <p:cNvPr id="7" name="Rectangle 6"/>
          <p:cNvSpPr/>
          <p:nvPr/>
        </p:nvSpPr>
        <p:spPr>
          <a:xfrm>
            <a:off x="6900406" y="2041448"/>
            <a:ext cx="3656064" cy="2800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96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Determination of the reflection and transmission amplitude coefficients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According to the boundary conditions (at x =0 for all t)</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15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972399988"/>
              </p:ext>
            </p:extLst>
          </p:nvPr>
        </p:nvGraphicFramePr>
        <p:xfrm>
          <a:off x="2995777" y="2440224"/>
          <a:ext cx="6011947" cy="1108193"/>
        </p:xfrm>
        <a:graphic>
          <a:graphicData uri="http://schemas.openxmlformats.org/presentationml/2006/ole">
            <mc:AlternateContent xmlns:mc="http://schemas.openxmlformats.org/markup-compatibility/2006">
              <mc:Choice xmlns:v="urn:schemas-microsoft-com:vml" Requires="v">
                <p:oleObj spid="_x0000_s6497" name="Equation" r:id="rId4" imgW="2755800" imgH="507960" progId="Equation.DSMT4">
                  <p:embed/>
                </p:oleObj>
              </mc:Choice>
              <mc:Fallback>
                <p:oleObj name="Equation" r:id="rId4" imgW="2755800" imgH="507960" progId="Equation.DSMT4">
                  <p:embed/>
                  <p:pic>
                    <p:nvPicPr>
                      <p:cNvPr id="0" name=""/>
                      <p:cNvPicPr/>
                      <p:nvPr/>
                    </p:nvPicPr>
                    <p:blipFill>
                      <a:blip r:embed="rId5"/>
                      <a:stretch>
                        <a:fillRect/>
                      </a:stretch>
                    </p:blipFill>
                    <p:spPr>
                      <a:xfrm>
                        <a:off x="2995777" y="2440224"/>
                        <a:ext cx="6011947" cy="110819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4357400"/>
              </p:ext>
            </p:extLst>
          </p:nvPr>
        </p:nvGraphicFramePr>
        <p:xfrm>
          <a:off x="2995777" y="3794355"/>
          <a:ext cx="4737100" cy="1828800"/>
        </p:xfrm>
        <a:graphic>
          <a:graphicData uri="http://schemas.openxmlformats.org/presentationml/2006/ole">
            <mc:AlternateContent xmlns:mc="http://schemas.openxmlformats.org/markup-compatibility/2006">
              <mc:Choice xmlns:v="urn:schemas-microsoft-com:vml" Requires="v">
                <p:oleObj spid="_x0000_s6498" name="Equation" r:id="rId6" imgW="2171520" imgH="838080" progId="Equation.DSMT4">
                  <p:embed/>
                </p:oleObj>
              </mc:Choice>
              <mc:Fallback>
                <p:oleObj name="Equation" r:id="rId6" imgW="2171520" imgH="838080" progId="Equation.DSMT4">
                  <p:embed/>
                  <p:pic>
                    <p:nvPicPr>
                      <p:cNvPr id="0" name=""/>
                      <p:cNvPicPr/>
                      <p:nvPr/>
                    </p:nvPicPr>
                    <p:blipFill>
                      <a:blip r:embed="rId7"/>
                      <a:stretch>
                        <a:fillRect/>
                      </a:stretch>
                    </p:blipFill>
                    <p:spPr>
                      <a:xfrm>
                        <a:off x="2995777" y="3794355"/>
                        <a:ext cx="4737100" cy="1828800"/>
                      </a:xfrm>
                      <a:prstGeom prst="rect">
                        <a:avLst/>
                      </a:prstGeom>
                    </p:spPr>
                  </p:pic>
                </p:oleObj>
              </mc:Fallback>
            </mc:AlternateContent>
          </a:graphicData>
        </a:graphic>
      </p:graphicFrame>
      <p:sp>
        <p:nvSpPr>
          <p:cNvPr id="7" name="Rectangle 6"/>
          <p:cNvSpPr/>
          <p:nvPr/>
        </p:nvSpPr>
        <p:spPr>
          <a:xfrm>
            <a:off x="3753134" y="2961564"/>
            <a:ext cx="5445457" cy="586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739487" y="4694830"/>
            <a:ext cx="4244453" cy="928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6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086" y="99631"/>
            <a:ext cx="11240296" cy="1450757"/>
          </a:xfrm>
        </p:spPr>
        <p:txBody>
          <a:bodyPr/>
          <a:lstStyle/>
          <a:p>
            <a:r>
              <a:rPr lang="en-US" b="1" dirty="0" smtClean="0">
                <a:latin typeface="Times New Roman" panose="02020603050405020304" pitchFamily="18" charset="0"/>
                <a:cs typeface="Times New Roman" panose="02020603050405020304" pitchFamily="18" charset="0"/>
              </a:rPr>
              <a:t>Reflection and transmission coefficients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92563" y="3712729"/>
            <a:ext cx="10598851" cy="200624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Note : these coefficients are independent of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and hold for waves of all frequencies.</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What does it mean if Z</a:t>
            </a:r>
            <a:r>
              <a:rPr lang="en-US" sz="2400" baseline="-25000" dirty="0" smtClean="0">
                <a:latin typeface="Times New Roman" panose="02020603050405020304" pitchFamily="18" charset="0"/>
                <a:cs typeface="Times New Roman" panose="02020603050405020304" pitchFamily="18" charset="0"/>
                <a:sym typeface="Symbol" panose="05050102010706020507" pitchFamily="18" charset="2"/>
              </a:rPr>
              <a:t>2</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What does it mean if Z</a:t>
            </a:r>
            <a:r>
              <a:rPr lang="en-US" sz="2400" baseline="-25000" dirty="0" smtClean="0">
                <a:latin typeface="Times New Roman" panose="02020603050405020304" pitchFamily="18" charset="0"/>
                <a:cs typeface="Times New Roman" panose="02020603050405020304" pitchFamily="18" charset="0"/>
                <a:sym typeface="Symbol" panose="05050102010706020507" pitchFamily="18" charset="2"/>
              </a:rPr>
              <a:t>2</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 0?</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16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125876209"/>
              </p:ext>
            </p:extLst>
          </p:nvPr>
        </p:nvGraphicFramePr>
        <p:xfrm>
          <a:off x="2815420" y="1845734"/>
          <a:ext cx="6247580" cy="1721774"/>
        </p:xfrm>
        <a:graphic>
          <a:graphicData uri="http://schemas.openxmlformats.org/presentationml/2006/ole">
            <mc:AlternateContent xmlns:mc="http://schemas.openxmlformats.org/markup-compatibility/2006">
              <mc:Choice xmlns:v="urn:schemas-microsoft-com:vml" Requires="v">
                <p:oleObj spid="_x0000_s7347" name="Equation" r:id="rId4" imgW="3225600" imgH="888840" progId="Equation.DSMT4">
                  <p:embed/>
                </p:oleObj>
              </mc:Choice>
              <mc:Fallback>
                <p:oleObj name="Equation" r:id="rId4" imgW="3225600" imgH="888840" progId="Equation.DSMT4">
                  <p:embed/>
                  <p:pic>
                    <p:nvPicPr>
                      <p:cNvPr id="0" name=""/>
                      <p:cNvPicPr/>
                      <p:nvPr/>
                    </p:nvPicPr>
                    <p:blipFill>
                      <a:blip r:embed="rId5"/>
                      <a:stretch>
                        <a:fillRect/>
                      </a:stretch>
                    </p:blipFill>
                    <p:spPr>
                      <a:xfrm>
                        <a:off x="2815420" y="1845734"/>
                        <a:ext cx="6247580" cy="1721774"/>
                      </a:xfrm>
                      <a:prstGeom prst="rect">
                        <a:avLst/>
                      </a:prstGeom>
                    </p:spPr>
                  </p:pic>
                </p:oleObj>
              </mc:Fallback>
            </mc:AlternateContent>
          </a:graphicData>
        </a:graphic>
      </p:graphicFrame>
    </p:spTree>
    <p:extLst>
      <p:ext uri="{BB962C8B-B14F-4D97-AF65-F5344CB8AC3E}">
        <p14:creationId xmlns:p14="http://schemas.microsoft.com/office/powerpoint/2010/main" val="2033518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18" y="286603"/>
            <a:ext cx="10902462" cy="1450757"/>
          </a:xfrm>
        </p:spPr>
        <p:txBody>
          <a:bodyPr/>
          <a:lstStyle/>
          <a:p>
            <a:r>
              <a:rPr lang="en-US" b="1" dirty="0" smtClean="0">
                <a:latin typeface="Times New Roman" panose="02020603050405020304" pitchFamily="18" charset="0"/>
                <a:cs typeface="Times New Roman" panose="02020603050405020304" pitchFamily="18" charset="0"/>
              </a:rPr>
              <a:t>Reflections of string at fixed end (Z = </a:t>
            </a:r>
            <a:r>
              <a:rPr lang="en-US" b="1" dirty="0" smtClean="0">
                <a:latin typeface="Times New Roman" panose="02020603050405020304" pitchFamily="18" charset="0"/>
                <a:cs typeface="Times New Roman" panose="02020603050405020304" pitchFamily="18" charset="0"/>
                <a:sym typeface="Symbol" panose="05050102010706020507" pitchFamily="18" charset="2"/>
              </a:rPr>
              <a:t>) and at free end (Z = 0)</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17</a:t>
            </a:fld>
            <a:endParaRPr lang="en-US"/>
          </a:p>
        </p:txBody>
      </p:sp>
      <p:pic>
        <p:nvPicPr>
          <p:cNvPr id="35842" name="Picture 2" descr="animation of wave pulse reflecting from hard bound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710" y="1796125"/>
            <a:ext cx="3402256" cy="3402257"/>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animation of wave pulse reflecting from soft bound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0320" y="1921350"/>
            <a:ext cx="2960138" cy="29601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41945" y="6459785"/>
            <a:ext cx="5969070" cy="369332"/>
          </a:xfrm>
          <a:prstGeom prst="rect">
            <a:avLst/>
          </a:prstGeom>
        </p:spPr>
        <p:txBody>
          <a:bodyPr wrap="none">
            <a:spAutoFit/>
          </a:bodyPr>
          <a:lstStyle/>
          <a:p>
            <a:r>
              <a:rPr lang="en-US" dirty="0"/>
              <a:t>https://www.acs.psu.edu/drussell/demos/reflect/reflect.html</a:t>
            </a:r>
          </a:p>
        </p:txBody>
      </p:sp>
      <p:sp>
        <p:nvSpPr>
          <p:cNvPr id="6" name="TextBox 5"/>
          <p:cNvSpPr txBox="1"/>
          <p:nvPr/>
        </p:nvSpPr>
        <p:spPr>
          <a:xfrm>
            <a:off x="534572" y="4881489"/>
            <a:ext cx="4346917" cy="1323439"/>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A</a:t>
            </a:r>
            <a:r>
              <a:rPr lang="en-US" sz="2000" i="1" dirty="0" smtClean="0">
                <a:latin typeface="Times New Roman" panose="02020603050405020304" pitchFamily="18" charset="0"/>
                <a:cs typeface="Times New Roman" panose="02020603050405020304" pitchFamily="18" charset="0"/>
              </a:rPr>
              <a:t>t </a:t>
            </a:r>
            <a:r>
              <a:rPr lang="en-US" sz="2000" i="1" dirty="0">
                <a:latin typeface="Times New Roman" panose="02020603050405020304" pitchFamily="18" charset="0"/>
                <a:cs typeface="Times New Roman" panose="02020603050405020304" pitchFamily="18" charset="0"/>
              </a:rPr>
              <a:t>a fixed (hard) boundary, the displacement remains zero and the reflected wave changes its polarity (undergoes a 180</a:t>
            </a:r>
            <a:r>
              <a:rPr lang="en-US" sz="2000" i="1" baseline="30000" dirty="0">
                <a:latin typeface="Times New Roman" panose="02020603050405020304" pitchFamily="18" charset="0"/>
                <a:cs typeface="Times New Roman" panose="02020603050405020304" pitchFamily="18" charset="0"/>
              </a:rPr>
              <a:t>o</a:t>
            </a:r>
            <a:r>
              <a:rPr lang="en-US" sz="2000" i="1" dirty="0">
                <a:latin typeface="Times New Roman" panose="02020603050405020304" pitchFamily="18" charset="0"/>
                <a:cs typeface="Times New Roman" panose="02020603050405020304" pitchFamily="18" charset="0"/>
              </a:rPr>
              <a:t> phase change)</a:t>
            </a:r>
            <a:endParaRPr lang="en-US"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636433" y="4881488"/>
            <a:ext cx="4237893" cy="1323439"/>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A</a:t>
            </a:r>
            <a:r>
              <a:rPr lang="en-US" sz="2000" i="1" dirty="0" smtClean="0">
                <a:latin typeface="Times New Roman" panose="02020603050405020304" pitchFamily="18" charset="0"/>
                <a:cs typeface="Times New Roman" panose="02020603050405020304" pitchFamily="18" charset="0"/>
              </a:rPr>
              <a:t>t </a:t>
            </a:r>
            <a:r>
              <a:rPr lang="en-US" sz="2000" i="1" dirty="0">
                <a:latin typeface="Times New Roman" panose="02020603050405020304" pitchFamily="18" charset="0"/>
                <a:cs typeface="Times New Roman" panose="02020603050405020304" pitchFamily="18" charset="0"/>
              </a:rPr>
              <a:t>a free (soft) boundary, the restoring force is zero and the reflected wave has the same polarity (no phase change) as the incident wave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7961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1CFEB1-74F7-45A5-A566-20026EB2CC31}" type="slidenum">
              <a:rPr lang="en-US" smtClean="0"/>
              <a:t>18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33300668"/>
              </p:ext>
            </p:extLst>
          </p:nvPr>
        </p:nvGraphicFramePr>
        <p:xfrm>
          <a:off x="1553699" y="744639"/>
          <a:ext cx="8128000" cy="2926080"/>
        </p:xfrm>
        <a:graphic>
          <a:graphicData uri="http://schemas.openxmlformats.org/drawingml/2006/table">
            <a:tbl>
              <a:tblPr firstRow="1" bandRow="1">
                <a:tableStyleId>{5C22544A-7EE6-4342-B048-85BDC9FD1C3A}</a:tableStyleId>
              </a:tblPr>
              <a:tblGrid>
                <a:gridCol w="4064000"/>
                <a:gridCol w="4064000"/>
              </a:tblGrid>
              <a:tr h="370840">
                <a:tc>
                  <a:txBody>
                    <a:bodyPr/>
                    <a:lstStyle/>
                    <a:p>
                      <a:r>
                        <a:rPr lang="en-US" sz="2000" b="1" dirty="0" smtClean="0">
                          <a:latin typeface="Times New Roman" panose="02020603050405020304" pitchFamily="18" charset="0"/>
                          <a:cs typeface="Times New Roman" panose="02020603050405020304" pitchFamily="18" charset="0"/>
                        </a:rPr>
                        <a:t>An</a:t>
                      </a:r>
                      <a:r>
                        <a:rPr lang="en-US" sz="2000" b="1" baseline="0" dirty="0" smtClean="0">
                          <a:latin typeface="Times New Roman" panose="02020603050405020304" pitchFamily="18" charset="0"/>
                          <a:cs typeface="Times New Roman" panose="02020603050405020304" pitchFamily="18" charset="0"/>
                        </a:rPr>
                        <a:t> incident wave t</a:t>
                      </a:r>
                      <a:r>
                        <a:rPr lang="en-US" sz="2000" b="1" dirty="0" smtClean="0">
                          <a:latin typeface="Times New Roman" panose="02020603050405020304" pitchFamily="18" charset="0"/>
                          <a:cs typeface="Times New Roman" panose="02020603050405020304" pitchFamily="18" charset="0"/>
                        </a:rPr>
                        <a:t>ravelling from  </a:t>
                      </a:r>
                      <a:r>
                        <a:rPr lang="en-US" sz="2000" b="1" i="0" kern="1200" dirty="0" smtClean="0">
                          <a:solidFill>
                            <a:schemeClr val="lt1"/>
                          </a:solidFill>
                          <a:effectLst/>
                          <a:latin typeface="Times New Roman" panose="02020603050405020304" pitchFamily="18" charset="0"/>
                          <a:ea typeface="+mn-ea"/>
                          <a:cs typeface="Times New Roman" panose="02020603050405020304" pitchFamily="18" charset="0"/>
                        </a:rPr>
                        <a:t>a low density (high wave speed) region towards a high density (low wave speed) region.</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b="1" dirty="0" smtClean="0">
                          <a:latin typeface="Times New Roman" panose="02020603050405020304" pitchFamily="18" charset="0"/>
                          <a:cs typeface="Times New Roman" panose="02020603050405020304" pitchFamily="18" charset="0"/>
                        </a:rPr>
                        <a:t>An</a:t>
                      </a:r>
                      <a:r>
                        <a:rPr lang="en-US" sz="2000" b="1" baseline="0" dirty="0" smtClean="0">
                          <a:latin typeface="Times New Roman" panose="02020603050405020304" pitchFamily="18" charset="0"/>
                          <a:cs typeface="Times New Roman" panose="02020603050405020304" pitchFamily="18" charset="0"/>
                        </a:rPr>
                        <a:t> incident wave t</a:t>
                      </a:r>
                      <a:r>
                        <a:rPr lang="en-US" sz="2000" b="1" dirty="0" smtClean="0">
                          <a:latin typeface="Times New Roman" panose="02020603050405020304" pitchFamily="18" charset="0"/>
                          <a:cs typeface="Times New Roman" panose="02020603050405020304" pitchFamily="18" charset="0"/>
                        </a:rPr>
                        <a:t>ravelling from </a:t>
                      </a:r>
                      <a:r>
                        <a:rPr lang="en-US" sz="2000" b="1" i="0" kern="1200" dirty="0" smtClean="0">
                          <a:solidFill>
                            <a:schemeClr val="lt1"/>
                          </a:solidFill>
                          <a:effectLst/>
                          <a:latin typeface="Times New Roman" panose="02020603050405020304" pitchFamily="18" charset="0"/>
                          <a:ea typeface="+mn-ea"/>
                          <a:cs typeface="Times New Roman" panose="02020603050405020304" pitchFamily="18" charset="0"/>
                        </a:rPr>
                        <a:t>a high density (low wave speed) region towards a low density (high wave speed) region.</a:t>
                      </a:r>
                      <a:endParaRPr lang="en-US" sz="2000" b="1" dirty="0">
                        <a:latin typeface="Times New Roman" panose="02020603050405020304" pitchFamily="18" charset="0"/>
                        <a:cs typeface="Times New Roman" panose="02020603050405020304" pitchFamily="18" charset="0"/>
                      </a:endParaRPr>
                    </a:p>
                  </a:txBody>
                  <a:tcPr/>
                </a:tc>
              </a:tr>
              <a:tr h="370840">
                <a:tc>
                  <a:txBody>
                    <a:bodyPr/>
                    <a:lstStyle/>
                    <a:p>
                      <a:pPr marL="285750" indent="-285750">
                        <a:buFont typeface="Arial" panose="020B0604020202020204" pitchFamily="34" charset="0"/>
                        <a:buChar char="•"/>
                      </a:pPr>
                      <a:r>
                        <a:rPr lang="en-US" sz="2000" b="0" i="1" kern="1200" dirty="0" smtClean="0">
                          <a:solidFill>
                            <a:schemeClr val="dk1"/>
                          </a:solidFill>
                          <a:effectLst/>
                          <a:latin typeface="Times New Roman" panose="02020603050405020304" pitchFamily="18" charset="0"/>
                          <a:ea typeface="+mn-ea"/>
                          <a:cs typeface="Times New Roman" panose="02020603050405020304" pitchFamily="18" charset="0"/>
                        </a:rPr>
                        <a:t>How do the polarities of the reflected and transmitted waves compare to the polarity of the incident wave?</a:t>
                      </a:r>
                      <a:endParaRPr lang="en-US" sz="2000" b="0" i="0" kern="120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US" sz="2000" b="0" i="1" kern="1200" dirty="0" smtClean="0">
                          <a:solidFill>
                            <a:schemeClr val="dk1"/>
                          </a:solidFill>
                          <a:effectLst/>
                          <a:latin typeface="Times New Roman" panose="02020603050405020304" pitchFamily="18" charset="0"/>
                          <a:ea typeface="+mn-ea"/>
                          <a:cs typeface="Times New Roman" panose="02020603050405020304" pitchFamily="18" charset="0"/>
                        </a:rPr>
                        <a:t>How do the polarities of the reflected and transmitted waves compare to the polarity of the incident wave?</a:t>
                      </a:r>
                      <a:endParaRPr lang="en-US" sz="2000" b="0" i="0" kern="120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a:tc>
              </a:tr>
            </a:tbl>
          </a:graphicData>
        </a:graphic>
      </p:graphicFrame>
      <p:pic>
        <p:nvPicPr>
          <p:cNvPr id="36866" name="Picture 2" descr="http://www.acs.psu.edu/drussell/Demos/reflect/reflect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343" y="4081709"/>
            <a:ext cx="461076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http://www.acs.psu.edu/drussell/Demos/reflect/reflect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6394" y="4081708"/>
            <a:ext cx="4403188" cy="27432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625883" y="6154025"/>
            <a:ext cx="3815472" cy="369332"/>
          </a:xfrm>
          <a:prstGeom prst="rect">
            <a:avLst/>
          </a:prstGeom>
          <a:noFill/>
        </p:spPr>
        <p:txBody>
          <a:bodyPr wrap="squar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Anything wrong with this animation!</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13914" y="4113493"/>
            <a:ext cx="11085874" cy="2679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415406" y="441114"/>
            <a:ext cx="461665" cy="5897577"/>
          </a:xfrm>
          <a:prstGeom prst="rect">
            <a:avLst/>
          </a:prstGeom>
        </p:spPr>
        <p:txBody>
          <a:bodyPr vert="vert270" wrap="none">
            <a:spAutoFit/>
          </a:bodyPr>
          <a:lstStyle/>
          <a:p>
            <a:r>
              <a:rPr lang="en-US" dirty="0"/>
              <a:t>https://www.acs.psu.edu/drussell/Demos/reflect/reflect.html</a:t>
            </a:r>
          </a:p>
        </p:txBody>
      </p:sp>
    </p:spTree>
    <p:extLst>
      <p:ext uri="{BB962C8B-B14F-4D97-AF65-F5344CB8AC3E}">
        <p14:creationId xmlns:p14="http://schemas.microsoft.com/office/powerpoint/2010/main" val="108933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1CFEB1-74F7-45A5-A566-20026EB2CC31}" type="slidenum">
              <a:rPr lang="en-US" smtClean="0"/>
              <a:t>19</a:t>
            </a:fld>
            <a:endParaRPr lang="en-US"/>
          </a:p>
        </p:txBody>
      </p:sp>
      <p:pic>
        <p:nvPicPr>
          <p:cNvPr id="6" name="Picture 5"/>
          <p:cNvPicPr>
            <a:picLocks noChangeAspect="1"/>
          </p:cNvPicPr>
          <p:nvPr/>
        </p:nvPicPr>
        <p:blipFill>
          <a:blip r:embed="rId2"/>
          <a:stretch>
            <a:fillRect/>
          </a:stretch>
        </p:blipFill>
        <p:spPr>
          <a:xfrm>
            <a:off x="2188755" y="2518401"/>
            <a:ext cx="7904026" cy="3358641"/>
          </a:xfrm>
          <a:prstGeom prst="rect">
            <a:avLst/>
          </a:prstGeom>
        </p:spPr>
      </p:pic>
      <p:sp>
        <p:nvSpPr>
          <p:cNvPr id="7" name="TextBox 6"/>
          <p:cNvSpPr txBox="1"/>
          <p:nvPr/>
        </p:nvSpPr>
        <p:spPr>
          <a:xfrm>
            <a:off x="442913" y="242888"/>
            <a:ext cx="10987087" cy="1692771"/>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Example 1</a:t>
            </a:r>
          </a:p>
          <a:p>
            <a:r>
              <a:rPr lang="en-US" sz="2400" dirty="0" smtClean="0">
                <a:latin typeface="Times New Roman" panose="02020603050405020304" pitchFamily="18" charset="0"/>
                <a:cs typeface="Times New Roman" panose="02020603050405020304" pitchFamily="18" charset="0"/>
              </a:rPr>
              <a:t>A triangular shaped pulse of length </a:t>
            </a:r>
            <a:r>
              <a:rPr lang="en-US" sz="2400" i="1" dirty="0" smtClean="0">
                <a:latin typeface="Times New Roman" panose="02020603050405020304" pitchFamily="18" charset="0"/>
                <a:cs typeface="Times New Roman" panose="02020603050405020304" pitchFamily="18" charset="0"/>
              </a:rPr>
              <a:t>l</a:t>
            </a:r>
            <a:r>
              <a:rPr lang="en-US" sz="2400" dirty="0" smtClean="0">
                <a:latin typeface="Times New Roman" panose="02020603050405020304" pitchFamily="18" charset="0"/>
                <a:cs typeface="Times New Roman" panose="02020603050405020304" pitchFamily="18" charset="0"/>
              </a:rPr>
              <a:t> is reflected at the fixed end of the string on which it travels (Z</a:t>
            </a:r>
            <a:r>
              <a:rPr lang="en-US" sz="2400" baseline="-250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 =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Sketch the shape of the pulse after a length (a) </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l</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/4    (b)  </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l</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/2    </a:t>
            </a:r>
          </a:p>
          <a:p>
            <a:r>
              <a:rPr lang="en-US" sz="2400" dirty="0" smtClean="0">
                <a:latin typeface="Times New Roman" panose="02020603050405020304" pitchFamily="18" charset="0"/>
                <a:cs typeface="Times New Roman" panose="02020603050405020304" pitchFamily="18" charset="0"/>
                <a:sym typeface="Symbol" panose="05050102010706020507" pitchFamily="18" charset="2"/>
              </a:rPr>
              <a:t>  (c) 3</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l</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/4     and    (d)</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 l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of the pulse has been reflected.</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1590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1CFEB1-74F7-45A5-A566-20026EB2CC31}" type="slidenum">
              <a:rPr lang="en-US" smtClean="0"/>
              <a:t>2</a:t>
            </a:fld>
            <a:endParaRPr lang="en-US"/>
          </a:p>
        </p:txBody>
      </p:sp>
      <p:pic>
        <p:nvPicPr>
          <p:cNvPr id="27650" name="Picture 2" descr="https://upload.wikimedia.org/wikipedia/commons/4/44/Plane_Wave_3D_Animation_300x216_255Color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33856" y="3341069"/>
            <a:ext cx="4065954" cy="2927488"/>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s://upload.wikimedia.org/wikipedia/commons/thumb/d/d3/Wave_Sinusoidal_Cosine_wave_sine_Blue.svg/300px-Wave_Sinusoidal_Cosine_wave_sine_Blue.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033" y="632489"/>
            <a:ext cx="4740196" cy="17538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437252"/>
            <a:ext cx="6879907"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 typical representation of a  wave propagating in space</a:t>
            </a:r>
            <a:endParaRPr lang="en-US" sz="2400" dirty="0">
              <a:latin typeface="Times New Roman" panose="02020603050405020304" pitchFamily="18" charset="0"/>
              <a:cs typeface="Times New Roman" panose="02020603050405020304" pitchFamily="18" charset="0"/>
            </a:endParaRPr>
          </a:p>
        </p:txBody>
      </p:sp>
      <p:pic>
        <p:nvPicPr>
          <p:cNvPr id="27654" name="Picture 6" descr="https://upload.wikimedia.org/wikipedia/commons/4/41/AC_wave_Positive_direction.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49201" y="652672"/>
            <a:ext cx="1751257" cy="17804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74193" y="2560384"/>
            <a:ext cx="4666293" cy="120032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 propagating wave causing the individual oscillators in the medium to oscillate</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759500" y="4315891"/>
            <a:ext cx="6280986" cy="1938992"/>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Overall oscillation of the oscillators  with the same phase in the same plane forms the travelling plane wave.</a:t>
            </a:r>
          </a:p>
          <a:p>
            <a:r>
              <a:rPr lang="en-US" sz="2400" dirty="0" smtClean="0">
                <a:latin typeface="Times New Roman" panose="02020603050405020304" pitchFamily="18" charset="0"/>
                <a:cs typeface="Times New Roman" panose="02020603050405020304" pitchFamily="18" charset="0"/>
              </a:rPr>
              <a:t>Note : each </a:t>
            </a:r>
            <a:r>
              <a:rPr lang="en-US" sz="2400" dirty="0">
                <a:latin typeface="Times New Roman" panose="02020603050405020304" pitchFamily="18" charset="0"/>
                <a:cs typeface="Times New Roman" panose="02020603050405020304" pitchFamily="18" charset="0"/>
              </a:rPr>
              <a:t>color represents a different phase of the </a:t>
            </a:r>
            <a:r>
              <a:rPr lang="en-US" sz="2400" dirty="0" smtClean="0">
                <a:latin typeface="Times New Roman" panose="02020603050405020304" pitchFamily="18" charset="0"/>
                <a:cs typeface="Times New Roman" panose="02020603050405020304" pitchFamily="18" charset="0"/>
              </a:rPr>
              <a:t>wave.</a:t>
            </a:r>
            <a:endParaRPr lang="en-US"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4011080" y="6391121"/>
            <a:ext cx="4138121" cy="369332"/>
          </a:xfrm>
          <a:prstGeom prst="rect">
            <a:avLst/>
          </a:prstGeom>
        </p:spPr>
        <p:txBody>
          <a:bodyPr wrap="none">
            <a:spAutoFit/>
          </a:bodyPr>
          <a:lstStyle/>
          <a:p>
            <a:r>
              <a:rPr lang="en-US" dirty="0"/>
              <a:t>https://en.wikipedia.org/wiki/Plane_wave</a:t>
            </a:r>
          </a:p>
        </p:txBody>
      </p:sp>
      <p:sp>
        <p:nvSpPr>
          <p:cNvPr id="10" name="TextBox 9"/>
          <p:cNvSpPr txBox="1"/>
          <p:nvPr/>
        </p:nvSpPr>
        <p:spPr>
          <a:xfrm>
            <a:off x="3042453" y="94540"/>
            <a:ext cx="5737122"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Concept of Plane wave</a:t>
            </a:r>
            <a:endParaRPr lang="en-US" sz="4000" b="1" dirty="0">
              <a:latin typeface="Times New Roman" panose="02020603050405020304" pitchFamily="18" charset="0"/>
              <a:cs typeface="Times New Roman" panose="02020603050405020304" pitchFamily="18" charset="0"/>
            </a:endParaRPr>
          </a:p>
        </p:txBody>
      </p:sp>
      <p:sp>
        <p:nvSpPr>
          <p:cNvPr id="11" name="Right Arrow 10"/>
          <p:cNvSpPr/>
          <p:nvPr/>
        </p:nvSpPr>
        <p:spPr>
          <a:xfrm>
            <a:off x="6131904" y="1186428"/>
            <a:ext cx="1091381" cy="5977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8580986">
            <a:off x="5958838" y="3260576"/>
            <a:ext cx="1091381" cy="5977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6222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1CFEB1-74F7-45A5-A566-20026EB2CC31}" type="slidenum">
              <a:rPr lang="en-US" smtClean="0"/>
              <a:t>20</a:t>
            </a:fld>
            <a:endParaRPr lang="en-US"/>
          </a:p>
        </p:txBody>
      </p:sp>
      <p:pic>
        <p:nvPicPr>
          <p:cNvPr id="5" name="Picture 4"/>
          <p:cNvPicPr>
            <a:picLocks noChangeAspect="1"/>
          </p:cNvPicPr>
          <p:nvPr/>
        </p:nvPicPr>
        <p:blipFill>
          <a:blip r:embed="rId2"/>
          <a:stretch>
            <a:fillRect/>
          </a:stretch>
        </p:blipFill>
        <p:spPr>
          <a:xfrm>
            <a:off x="472007" y="727657"/>
            <a:ext cx="5553256" cy="2424594"/>
          </a:xfrm>
          <a:prstGeom prst="rect">
            <a:avLst/>
          </a:prstGeom>
        </p:spPr>
      </p:pic>
      <p:pic>
        <p:nvPicPr>
          <p:cNvPr id="6" name="Picture 5"/>
          <p:cNvPicPr>
            <a:picLocks noChangeAspect="1"/>
          </p:cNvPicPr>
          <p:nvPr/>
        </p:nvPicPr>
        <p:blipFill>
          <a:blip r:embed="rId3"/>
          <a:stretch>
            <a:fillRect/>
          </a:stretch>
        </p:blipFill>
        <p:spPr>
          <a:xfrm>
            <a:off x="5878365" y="727657"/>
            <a:ext cx="6093119" cy="2475938"/>
          </a:xfrm>
          <a:prstGeom prst="rect">
            <a:avLst/>
          </a:prstGeom>
        </p:spPr>
      </p:pic>
      <p:pic>
        <p:nvPicPr>
          <p:cNvPr id="7" name="Picture 6"/>
          <p:cNvPicPr>
            <a:picLocks noChangeAspect="1"/>
          </p:cNvPicPr>
          <p:nvPr/>
        </p:nvPicPr>
        <p:blipFill>
          <a:blip r:embed="rId4"/>
          <a:stretch>
            <a:fillRect/>
          </a:stretch>
        </p:blipFill>
        <p:spPr>
          <a:xfrm>
            <a:off x="100013" y="3540859"/>
            <a:ext cx="6200645" cy="2876719"/>
          </a:xfrm>
          <a:prstGeom prst="rect">
            <a:avLst/>
          </a:prstGeom>
        </p:spPr>
      </p:pic>
      <p:pic>
        <p:nvPicPr>
          <p:cNvPr id="8" name="Picture 7"/>
          <p:cNvPicPr>
            <a:picLocks noChangeAspect="1"/>
          </p:cNvPicPr>
          <p:nvPr/>
        </p:nvPicPr>
        <p:blipFill rotWithShape="1">
          <a:blip r:embed="rId5"/>
          <a:srcRect r="5465"/>
          <a:stretch/>
        </p:blipFill>
        <p:spPr>
          <a:xfrm>
            <a:off x="6025263" y="3903691"/>
            <a:ext cx="6166737" cy="2556094"/>
          </a:xfrm>
          <a:prstGeom prst="rect">
            <a:avLst/>
          </a:prstGeom>
        </p:spPr>
      </p:pic>
      <p:sp>
        <p:nvSpPr>
          <p:cNvPr id="9" name="TextBox 8"/>
          <p:cNvSpPr txBox="1"/>
          <p:nvPr/>
        </p:nvSpPr>
        <p:spPr>
          <a:xfrm>
            <a:off x="4750496" y="0"/>
            <a:ext cx="3100323"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Solution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4695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Reflection and transmission of energy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4465" y="1845734"/>
            <a:ext cx="11547987" cy="402336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Now, let’s consider what happens  to the energy flow in a wave when it meets a boundary between two media of different impedance values.</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Generally, </a:t>
            </a:r>
            <a:r>
              <a:rPr lang="en-US" sz="2400" b="1" dirty="0" smtClean="0">
                <a:solidFill>
                  <a:srgbClr val="FF0000"/>
                </a:solidFill>
                <a:latin typeface="Times New Roman" panose="02020603050405020304" pitchFamily="18" charset="0"/>
                <a:cs typeface="Times New Roman" panose="02020603050405020304" pitchFamily="18" charset="0"/>
              </a:rPr>
              <a:t>the energy flow or the rate at which energy is being carried</a:t>
            </a:r>
            <a:r>
              <a:rPr lang="en-US" sz="2400" dirty="0" smtClean="0">
                <a:latin typeface="Times New Roman" panose="02020603050405020304" pitchFamily="18" charset="0"/>
                <a:cs typeface="Times New Roman" panose="02020603050405020304" pitchFamily="18" charset="0"/>
              </a:rPr>
              <a:t> along a unit length, mass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of the string as a simple harmonic oscillator of maximum amplitude A with travelling wave velocity of c is  </a:t>
            </a: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This can be shown that the energy arriving at the boundary x = 0 is equal to the energy leaving the boundary. In other words, the energy is conserved.</a:t>
            </a:r>
          </a:p>
        </p:txBody>
      </p:sp>
      <p:sp>
        <p:nvSpPr>
          <p:cNvPr id="4" name="Slide Number Placeholder 3"/>
          <p:cNvSpPr>
            <a:spLocks noGrp="1"/>
          </p:cNvSpPr>
          <p:nvPr>
            <p:ph type="sldNum" sz="quarter" idx="12"/>
          </p:nvPr>
        </p:nvSpPr>
        <p:spPr/>
        <p:txBody>
          <a:bodyPr/>
          <a:lstStyle/>
          <a:p>
            <a:fld id="{061CFEB1-74F7-45A5-A566-20026EB2CC31}" type="slidenum">
              <a:rPr lang="en-US" smtClean="0"/>
              <a:t>21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18039533"/>
              </p:ext>
            </p:extLst>
          </p:nvPr>
        </p:nvGraphicFramePr>
        <p:xfrm>
          <a:off x="3471991" y="3733534"/>
          <a:ext cx="4601053" cy="926186"/>
        </p:xfrm>
        <a:graphic>
          <a:graphicData uri="http://schemas.openxmlformats.org/presentationml/2006/ole">
            <mc:AlternateContent xmlns:mc="http://schemas.openxmlformats.org/markup-compatibility/2006">
              <mc:Choice xmlns:v="urn:schemas-microsoft-com:vml" Requires="v">
                <p:oleObj spid="_x0000_s8362" name="Equation" r:id="rId4" imgW="1955520" imgH="393480" progId="Equation.DSMT4">
                  <p:embed/>
                </p:oleObj>
              </mc:Choice>
              <mc:Fallback>
                <p:oleObj name="Equation" r:id="rId4" imgW="1955520" imgH="393480" progId="Equation.DSMT4">
                  <p:embed/>
                  <p:pic>
                    <p:nvPicPr>
                      <p:cNvPr id="0" name=""/>
                      <p:cNvPicPr/>
                      <p:nvPr/>
                    </p:nvPicPr>
                    <p:blipFill>
                      <a:blip r:embed="rId5"/>
                      <a:stretch>
                        <a:fillRect/>
                      </a:stretch>
                    </p:blipFill>
                    <p:spPr>
                      <a:xfrm>
                        <a:off x="3471991" y="3733534"/>
                        <a:ext cx="4601053" cy="926186"/>
                      </a:xfrm>
                      <a:prstGeom prst="rect">
                        <a:avLst/>
                      </a:prstGeom>
                    </p:spPr>
                  </p:pic>
                </p:oleObj>
              </mc:Fallback>
            </mc:AlternateContent>
          </a:graphicData>
        </a:graphic>
      </p:graphicFrame>
    </p:spTree>
    <p:extLst>
      <p:ext uri="{BB962C8B-B14F-4D97-AF65-F5344CB8AC3E}">
        <p14:creationId xmlns:p14="http://schemas.microsoft.com/office/powerpoint/2010/main" val="164121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Energy flow or rate of energy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Due to the total energy of a unit length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22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21575135"/>
              </p:ext>
            </p:extLst>
          </p:nvPr>
        </p:nvGraphicFramePr>
        <p:xfrm>
          <a:off x="2197892" y="2141537"/>
          <a:ext cx="9014591" cy="4130675"/>
        </p:xfrm>
        <a:graphic>
          <a:graphicData uri="http://schemas.openxmlformats.org/presentationml/2006/ole">
            <mc:AlternateContent xmlns:mc="http://schemas.openxmlformats.org/markup-compatibility/2006">
              <mc:Choice xmlns:v="urn:schemas-microsoft-com:vml" Requires="v">
                <p:oleObj spid="_x0000_s36876" name="Equation" r:id="rId3" imgW="4711680" imgH="2158920" progId="Equation.DSMT4">
                  <p:embed/>
                </p:oleObj>
              </mc:Choice>
              <mc:Fallback>
                <p:oleObj name="Equation" r:id="rId3" imgW="4711680" imgH="2158920" progId="Equation.DSMT4">
                  <p:embed/>
                  <p:pic>
                    <p:nvPicPr>
                      <p:cNvPr id="0" name=""/>
                      <p:cNvPicPr/>
                      <p:nvPr/>
                    </p:nvPicPr>
                    <p:blipFill>
                      <a:blip r:embed="rId4"/>
                      <a:stretch>
                        <a:fillRect/>
                      </a:stretch>
                    </p:blipFill>
                    <p:spPr>
                      <a:xfrm>
                        <a:off x="2197892" y="2141537"/>
                        <a:ext cx="9014591" cy="4130675"/>
                      </a:xfrm>
                      <a:prstGeom prst="rect">
                        <a:avLst/>
                      </a:prstGeom>
                    </p:spPr>
                  </p:pic>
                </p:oleObj>
              </mc:Fallback>
            </mc:AlternateContent>
          </a:graphicData>
        </a:graphic>
      </p:graphicFrame>
    </p:spTree>
    <p:extLst>
      <p:ext uri="{BB962C8B-B14F-4D97-AF65-F5344CB8AC3E}">
        <p14:creationId xmlns:p14="http://schemas.microsoft.com/office/powerpoint/2010/main" val="998325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The conservation of  energy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1226" y="1889980"/>
            <a:ext cx="11592232" cy="4363336"/>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All energy arriving at the boundary in the incident wave leaves the boundary in the reflected and transmitted waves.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Note : The proof requires the transformation of </a:t>
            </a:r>
            <a:r>
              <a:rPr lang="en-US" sz="2400" i="1" dirty="0" smtClean="0">
                <a:latin typeface="Times New Roman" panose="02020603050405020304" pitchFamily="18" charset="0"/>
                <a:cs typeface="Times New Roman" panose="02020603050405020304" pitchFamily="18" charset="0"/>
              </a:rPr>
              <a:t>B</a:t>
            </a:r>
            <a:r>
              <a:rPr lang="en-US" sz="2400" baseline="-25000" dirty="0" smtClean="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 and </a:t>
            </a:r>
            <a:r>
              <a:rPr lang="en-US" sz="2400" i="1" dirty="0" smtClean="0">
                <a:latin typeface="Times New Roman" panose="02020603050405020304" pitchFamily="18" charset="0"/>
                <a:cs typeface="Times New Roman" panose="02020603050405020304" pitchFamily="18" charset="0"/>
              </a:rPr>
              <a:t>A</a:t>
            </a:r>
            <a:r>
              <a:rPr lang="en-US" sz="2400" baseline="-25000" dirty="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 to be in terms of </a:t>
            </a:r>
            <a:r>
              <a:rPr lang="en-US" sz="2400" i="1" dirty="0" smtClean="0">
                <a:latin typeface="Times New Roman" panose="02020603050405020304" pitchFamily="18" charset="0"/>
                <a:cs typeface="Times New Roman" panose="02020603050405020304" pitchFamily="18" charset="0"/>
              </a:rPr>
              <a:t>A</a:t>
            </a:r>
            <a:r>
              <a:rPr lang="en-US" sz="2400" baseline="-25000" dirty="0" smtClean="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23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63228808"/>
              </p:ext>
            </p:extLst>
          </p:nvPr>
        </p:nvGraphicFramePr>
        <p:xfrm>
          <a:off x="3903815" y="2503179"/>
          <a:ext cx="5516295" cy="3120329"/>
        </p:xfrm>
        <a:graphic>
          <a:graphicData uri="http://schemas.openxmlformats.org/presentationml/2006/ole">
            <mc:AlternateContent xmlns:mc="http://schemas.openxmlformats.org/markup-compatibility/2006">
              <mc:Choice xmlns:v="urn:schemas-microsoft-com:vml" Requires="v">
                <p:oleObj spid="_x0000_s9386" name="Equation" r:id="rId4" imgW="2514600" imgH="1422360" progId="Equation.DSMT4">
                  <p:embed/>
                </p:oleObj>
              </mc:Choice>
              <mc:Fallback>
                <p:oleObj name="Equation" r:id="rId4" imgW="2514600" imgH="1422360" progId="Equation.DSMT4">
                  <p:embed/>
                  <p:pic>
                    <p:nvPicPr>
                      <p:cNvPr id="0" name=""/>
                      <p:cNvPicPr/>
                      <p:nvPr/>
                    </p:nvPicPr>
                    <p:blipFill>
                      <a:blip r:embed="rId5"/>
                      <a:stretch>
                        <a:fillRect/>
                      </a:stretch>
                    </p:blipFill>
                    <p:spPr>
                      <a:xfrm>
                        <a:off x="3903815" y="2503179"/>
                        <a:ext cx="5516295" cy="3120329"/>
                      </a:xfrm>
                      <a:prstGeom prst="rect">
                        <a:avLst/>
                      </a:prstGeom>
                    </p:spPr>
                  </p:pic>
                </p:oleObj>
              </mc:Fallback>
            </mc:AlternateContent>
          </a:graphicData>
        </a:graphic>
      </p:graphicFrame>
      <p:sp>
        <p:nvSpPr>
          <p:cNvPr id="6" name="Rectangle 5"/>
          <p:cNvSpPr/>
          <p:nvPr/>
        </p:nvSpPr>
        <p:spPr>
          <a:xfrm>
            <a:off x="3742006" y="3038622"/>
            <a:ext cx="5852160" cy="2584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820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789920" cy="1450757"/>
          </a:xfrm>
        </p:spPr>
        <p:txBody>
          <a:bodyPr/>
          <a:lstStyle/>
          <a:p>
            <a:r>
              <a:rPr lang="en-US" b="1" dirty="0" smtClean="0">
                <a:latin typeface="Times New Roman" panose="02020603050405020304" pitchFamily="18" charset="0"/>
                <a:cs typeface="Times New Roman" panose="02020603050405020304" pitchFamily="18" charset="0"/>
              </a:rPr>
              <a:t>The reflected and transmitted intensity coefficients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44880" y="4653402"/>
            <a:ext cx="11094720" cy="1363176"/>
          </a:xfrm>
        </p:spPr>
        <p:txBody>
          <a:bodyPr>
            <a:normAutofit/>
          </a:bodyPr>
          <a:lstStyle/>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Note : if Z</a:t>
            </a:r>
            <a:r>
              <a:rPr lang="en-US" sz="2800" baseline="-25000" dirty="0" smtClean="0">
                <a:latin typeface="Times New Roman" panose="02020603050405020304" pitchFamily="18" charset="0"/>
                <a:cs typeface="Times New Roman" panose="02020603050405020304" pitchFamily="18" charset="0"/>
              </a:rPr>
              <a:t>1</a:t>
            </a:r>
            <a:r>
              <a:rPr lang="en-US" sz="2800" dirty="0" smtClean="0">
                <a:latin typeface="Times New Roman" panose="02020603050405020304" pitchFamily="18" charset="0"/>
                <a:cs typeface="Times New Roman" panose="02020603050405020304" pitchFamily="18" charset="0"/>
              </a:rPr>
              <a:t> = Z</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 no energy is reflected and the impedances are said to be matched.</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24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921182298"/>
              </p:ext>
            </p:extLst>
          </p:nvPr>
        </p:nvGraphicFramePr>
        <p:xfrm>
          <a:off x="2472915" y="1981814"/>
          <a:ext cx="6461125" cy="2279650"/>
        </p:xfrm>
        <a:graphic>
          <a:graphicData uri="http://schemas.openxmlformats.org/presentationml/2006/ole">
            <mc:AlternateContent xmlns:mc="http://schemas.openxmlformats.org/markup-compatibility/2006">
              <mc:Choice xmlns:v="urn:schemas-microsoft-com:vml" Requires="v">
                <p:oleObj spid="_x0000_s10407" name="Equation" r:id="rId3" imgW="3022560" imgH="1066680" progId="Equation.DSMT4">
                  <p:embed/>
                </p:oleObj>
              </mc:Choice>
              <mc:Fallback>
                <p:oleObj name="Equation" r:id="rId3" imgW="3022560" imgH="1066680" progId="Equation.DSMT4">
                  <p:embed/>
                  <p:pic>
                    <p:nvPicPr>
                      <p:cNvPr id="0" name=""/>
                      <p:cNvPicPr/>
                      <p:nvPr/>
                    </p:nvPicPr>
                    <p:blipFill>
                      <a:blip r:embed="rId4"/>
                      <a:stretch>
                        <a:fillRect/>
                      </a:stretch>
                    </p:blipFill>
                    <p:spPr>
                      <a:xfrm>
                        <a:off x="2472915" y="1981814"/>
                        <a:ext cx="6461125" cy="2279650"/>
                      </a:xfrm>
                      <a:prstGeom prst="rect">
                        <a:avLst/>
                      </a:prstGeom>
                    </p:spPr>
                  </p:pic>
                </p:oleObj>
              </mc:Fallback>
            </mc:AlternateContent>
          </a:graphicData>
        </a:graphic>
      </p:graphicFrame>
    </p:spTree>
    <p:extLst>
      <p:ext uri="{BB962C8B-B14F-4D97-AF65-F5344CB8AC3E}">
        <p14:creationId xmlns:p14="http://schemas.microsoft.com/office/powerpoint/2010/main" val="3857956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Example 2</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anose="02020603050405020304" pitchFamily="18" charset="0"/>
                <a:cs typeface="Times New Roman" panose="02020603050405020304" pitchFamily="18" charset="0"/>
              </a:rPr>
              <a:t>A transverse harmonic force of peak value 0.3 N and frequency 5 Hz initiates waves of amplitude 0.1 m at one end of a very long string of linear density 0.01 kg/m. Determine the rate of energy transfer along the string  and the wave velocity. (</a:t>
            </a:r>
            <a:r>
              <a:rPr lang="en-US" sz="2400" dirty="0" err="1" smtClean="0">
                <a:latin typeface="Times New Roman" panose="02020603050405020304" pitchFamily="18" charset="0"/>
                <a:cs typeface="Times New Roman" panose="02020603050405020304" pitchFamily="18" charset="0"/>
              </a:rPr>
              <a:t>ans</a:t>
            </a:r>
            <a:r>
              <a:rPr lang="en-US" sz="2400" dirty="0" smtClean="0">
                <a:latin typeface="Times New Roman" panose="02020603050405020304" pitchFamily="18" charset="0"/>
                <a:cs typeface="Times New Roman" panose="02020603050405020304" pitchFamily="18" charset="0"/>
              </a:rPr>
              <a:t> : 3</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400" dirty="0" smtClean="0">
                <a:latin typeface="Times New Roman" panose="02020603050405020304" pitchFamily="18" charset="0"/>
                <a:cs typeface="Times New Roman" panose="02020603050405020304" pitchFamily="18" charset="0"/>
              </a:rPr>
              <a:t>/20 W and 30/</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m/s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25</a:t>
            </a:fld>
            <a:endParaRPr lang="en-US"/>
          </a:p>
        </p:txBody>
      </p:sp>
    </p:spTree>
    <p:extLst>
      <p:ext uri="{BB962C8B-B14F-4D97-AF65-F5344CB8AC3E}">
        <p14:creationId xmlns:p14="http://schemas.microsoft.com/office/powerpoint/2010/main" val="21680725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solution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61CFEB1-74F7-45A5-A566-20026EB2CC31}" type="slidenum">
              <a:rPr lang="en-US" smtClean="0"/>
              <a:t>26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531639247"/>
              </p:ext>
            </p:extLst>
          </p:nvPr>
        </p:nvGraphicFramePr>
        <p:xfrm>
          <a:off x="3972852" y="286603"/>
          <a:ext cx="7897203" cy="5799140"/>
        </p:xfrm>
        <a:graphic>
          <a:graphicData uri="http://schemas.openxmlformats.org/presentationml/2006/ole">
            <mc:AlternateContent xmlns:mc="http://schemas.openxmlformats.org/markup-compatibility/2006">
              <mc:Choice xmlns:v="urn:schemas-microsoft-com:vml" Requires="v">
                <p:oleObj spid="_x0000_s37894" name="Equation" r:id="rId3" imgW="4254480" imgH="3124080" progId="Equation.DSMT4">
                  <p:embed/>
                </p:oleObj>
              </mc:Choice>
              <mc:Fallback>
                <p:oleObj name="Equation" r:id="rId3" imgW="4254480" imgH="3124080" progId="Equation.DSMT4">
                  <p:embed/>
                  <p:pic>
                    <p:nvPicPr>
                      <p:cNvPr id="0" name=""/>
                      <p:cNvPicPr/>
                      <p:nvPr/>
                    </p:nvPicPr>
                    <p:blipFill>
                      <a:blip r:embed="rId4"/>
                      <a:stretch>
                        <a:fillRect/>
                      </a:stretch>
                    </p:blipFill>
                    <p:spPr>
                      <a:xfrm>
                        <a:off x="3972852" y="286603"/>
                        <a:ext cx="7897203" cy="579914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760287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The matching of impedances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595418" y="1845733"/>
            <a:ext cx="4596582" cy="4422331"/>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Impedance matching represents a very important practical problem in the transfer of energy.</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concept of impedance matching is to have the impedance change slowly.</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An appropriate length and impedance of another string  between two mismatched strings will eliminate energy reflection and match the impedance.</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27</a:t>
            </a:fld>
            <a:endParaRPr lang="en-US"/>
          </a:p>
        </p:txBody>
      </p:sp>
      <p:pic>
        <p:nvPicPr>
          <p:cNvPr id="5" name="Picture 4"/>
          <p:cNvPicPr>
            <a:picLocks noChangeAspect="1"/>
          </p:cNvPicPr>
          <p:nvPr/>
        </p:nvPicPr>
        <p:blipFill>
          <a:blip r:embed="rId2"/>
          <a:stretch>
            <a:fillRect/>
          </a:stretch>
        </p:blipFill>
        <p:spPr>
          <a:xfrm>
            <a:off x="0" y="1845734"/>
            <a:ext cx="7060850" cy="4185938"/>
          </a:xfrm>
          <a:prstGeom prst="rect">
            <a:avLst/>
          </a:prstGeom>
        </p:spPr>
      </p:pic>
    </p:spTree>
    <p:extLst>
      <p:ext uri="{BB962C8B-B14F-4D97-AF65-F5344CB8AC3E}">
        <p14:creationId xmlns:p14="http://schemas.microsoft.com/office/powerpoint/2010/main" val="39673324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403" y="-203284"/>
            <a:ext cx="10952152" cy="1450757"/>
          </a:xfrm>
        </p:spPr>
        <p:txBody>
          <a:bodyPr/>
          <a:lstStyle/>
          <a:p>
            <a:r>
              <a:rPr lang="en-US" b="1" dirty="0" smtClean="0">
                <a:latin typeface="Times New Roman" panose="02020603050405020304" pitchFamily="18" charset="0"/>
                <a:cs typeface="Times New Roman" panose="02020603050405020304" pitchFamily="18" charset="0"/>
              </a:rPr>
              <a:t>The analysis of the matching impedances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69468" y="1376992"/>
            <a:ext cx="11233087" cy="4736645"/>
          </a:xfrm>
          <a:solidFill>
            <a:schemeClr val="bg1"/>
          </a:solidFill>
        </p:spPr>
        <p:txBody>
          <a:bodyPr>
            <a:normAutofit fontScale="92500"/>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To comply with the condition of matching impedances, the following ratio has to be </a:t>
            </a:r>
            <a:r>
              <a:rPr lang="en-US" sz="2400" b="1" dirty="0" smtClean="0">
                <a:solidFill>
                  <a:srgbClr val="FF0000"/>
                </a:solidFill>
                <a:latin typeface="Times New Roman" panose="02020603050405020304" pitchFamily="18" charset="0"/>
                <a:cs typeface="Times New Roman" panose="02020603050405020304" pitchFamily="18" charset="0"/>
              </a:rPr>
              <a:t>unity</a:t>
            </a:r>
            <a:r>
              <a:rPr lang="en-US" sz="24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To derive the impedance and the length of the inserted piece of the string, the boundary conditions are that y and T(</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y/x</a:t>
            </a:r>
            <a:r>
              <a:rPr lang="en-US" sz="2400" dirty="0" smtClean="0">
                <a:latin typeface="Times New Roman" panose="02020603050405020304" pitchFamily="18" charset="0"/>
                <a:cs typeface="Times New Roman" panose="02020603050405020304" pitchFamily="18" charset="0"/>
              </a:rPr>
              <a:t>) are continuous across the junctions x = 0 and x = </a:t>
            </a:r>
            <a:r>
              <a:rPr lang="en-US" sz="2400" i="1" dirty="0" smtClean="0">
                <a:latin typeface="Times New Roman" panose="02020603050405020304" pitchFamily="18" charset="0"/>
                <a:cs typeface="Times New Roman" panose="02020603050405020304" pitchFamily="18" charset="0"/>
              </a:rPr>
              <a:t>l</a:t>
            </a:r>
            <a:r>
              <a:rPr lang="en-US" sz="2400" dirty="0" smtClean="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This gives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Two impedances to be matched when                        and the thickness of the coupling medium is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28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50142081"/>
              </p:ext>
            </p:extLst>
          </p:nvPr>
        </p:nvGraphicFramePr>
        <p:xfrm>
          <a:off x="3662363" y="1803400"/>
          <a:ext cx="3929062" cy="962025"/>
        </p:xfrm>
        <a:graphic>
          <a:graphicData uri="http://schemas.openxmlformats.org/presentationml/2006/ole">
            <mc:AlternateContent xmlns:mc="http://schemas.openxmlformats.org/markup-compatibility/2006">
              <mc:Choice xmlns:v="urn:schemas-microsoft-com:vml" Requires="v">
                <p:oleObj spid="_x0000_s11911" name="Equation" r:id="rId3" imgW="1968480" imgH="482400" progId="Equation.DSMT4">
                  <p:embed/>
                </p:oleObj>
              </mc:Choice>
              <mc:Fallback>
                <p:oleObj name="Equation" r:id="rId3" imgW="1968480" imgH="482400" progId="Equation.DSMT4">
                  <p:embed/>
                  <p:pic>
                    <p:nvPicPr>
                      <p:cNvPr id="0" name=""/>
                      <p:cNvPicPr/>
                      <p:nvPr/>
                    </p:nvPicPr>
                    <p:blipFill>
                      <a:blip r:embed="rId4"/>
                      <a:stretch>
                        <a:fillRect/>
                      </a:stretch>
                    </p:blipFill>
                    <p:spPr>
                      <a:xfrm>
                        <a:off x="3662363" y="1803400"/>
                        <a:ext cx="3929062" cy="9620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71951333"/>
              </p:ext>
            </p:extLst>
          </p:nvPr>
        </p:nvGraphicFramePr>
        <p:xfrm>
          <a:off x="1854200" y="3665538"/>
          <a:ext cx="10256838" cy="1517650"/>
        </p:xfrm>
        <a:graphic>
          <a:graphicData uri="http://schemas.openxmlformats.org/presentationml/2006/ole">
            <mc:AlternateContent xmlns:mc="http://schemas.openxmlformats.org/markup-compatibility/2006">
              <mc:Choice xmlns:v="urn:schemas-microsoft-com:vml" Requires="v">
                <p:oleObj spid="_x0000_s11912" name="Equation" r:id="rId5" imgW="4800600" imgH="711000" progId="Equation.DSMT4">
                  <p:embed/>
                </p:oleObj>
              </mc:Choice>
              <mc:Fallback>
                <p:oleObj name="Equation" r:id="rId5" imgW="4800600" imgH="711000" progId="Equation.DSMT4">
                  <p:embed/>
                  <p:pic>
                    <p:nvPicPr>
                      <p:cNvPr id="0" name=""/>
                      <p:cNvPicPr/>
                      <p:nvPr/>
                    </p:nvPicPr>
                    <p:blipFill>
                      <a:blip r:embed="rId6"/>
                      <a:stretch>
                        <a:fillRect/>
                      </a:stretch>
                    </p:blipFill>
                    <p:spPr>
                      <a:xfrm>
                        <a:off x="1854200" y="3665538"/>
                        <a:ext cx="10256838" cy="1517650"/>
                      </a:xfrm>
                      <a:prstGeom prst="rect">
                        <a:avLst/>
                      </a:prstGeom>
                      <a:solidFill>
                        <a:srgbClr val="FFFF00"/>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09724120"/>
              </p:ext>
            </p:extLst>
          </p:nvPr>
        </p:nvGraphicFramePr>
        <p:xfrm>
          <a:off x="4759566" y="5519432"/>
          <a:ext cx="1374914" cy="473331"/>
        </p:xfrm>
        <a:graphic>
          <a:graphicData uri="http://schemas.openxmlformats.org/presentationml/2006/ole">
            <mc:AlternateContent xmlns:mc="http://schemas.openxmlformats.org/markup-compatibility/2006">
              <mc:Choice xmlns:v="urn:schemas-microsoft-com:vml" Requires="v">
                <p:oleObj spid="_x0000_s11913" name="Equation" r:id="rId7" imgW="774360" imgH="266400" progId="Equation.DSMT4">
                  <p:embed/>
                </p:oleObj>
              </mc:Choice>
              <mc:Fallback>
                <p:oleObj name="Equation" r:id="rId7" imgW="774360" imgH="266400" progId="Equation.DSMT4">
                  <p:embed/>
                  <p:pic>
                    <p:nvPicPr>
                      <p:cNvPr id="0" name=""/>
                      <p:cNvPicPr/>
                      <p:nvPr/>
                    </p:nvPicPr>
                    <p:blipFill>
                      <a:blip r:embed="rId8"/>
                      <a:stretch>
                        <a:fillRect/>
                      </a:stretch>
                    </p:blipFill>
                    <p:spPr>
                      <a:xfrm>
                        <a:off x="4759566" y="5519432"/>
                        <a:ext cx="1374914" cy="473331"/>
                      </a:xfrm>
                      <a:prstGeom prst="rect">
                        <a:avLst/>
                      </a:prstGeom>
                      <a:solidFill>
                        <a:srgbClr val="FFFF00"/>
                      </a:solid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801786912"/>
              </p:ext>
            </p:extLst>
          </p:nvPr>
        </p:nvGraphicFramePr>
        <p:xfrm>
          <a:off x="11298549" y="5552897"/>
          <a:ext cx="608012" cy="406400"/>
        </p:xfrm>
        <a:graphic>
          <a:graphicData uri="http://schemas.openxmlformats.org/presentationml/2006/ole">
            <mc:AlternateContent xmlns:mc="http://schemas.openxmlformats.org/markup-compatibility/2006">
              <mc:Choice xmlns:v="urn:schemas-microsoft-com:vml" Requires="v">
                <p:oleObj spid="_x0000_s11914" name="Equation" r:id="rId9" imgW="342720" imgH="228600" progId="Equation.DSMT4">
                  <p:embed/>
                </p:oleObj>
              </mc:Choice>
              <mc:Fallback>
                <p:oleObj name="Equation" r:id="rId9" imgW="342720" imgH="228600" progId="Equation.DSMT4">
                  <p:embed/>
                  <p:pic>
                    <p:nvPicPr>
                      <p:cNvPr id="0" name=""/>
                      <p:cNvPicPr/>
                      <p:nvPr/>
                    </p:nvPicPr>
                    <p:blipFill>
                      <a:blip r:embed="rId10"/>
                      <a:stretch>
                        <a:fillRect/>
                      </a:stretch>
                    </p:blipFill>
                    <p:spPr>
                      <a:xfrm>
                        <a:off x="11298549" y="5552897"/>
                        <a:ext cx="608012" cy="40640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34984742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366" y="0"/>
            <a:ext cx="11466228" cy="1450757"/>
          </a:xfrm>
        </p:spPr>
        <p:txBody>
          <a:bodyPr/>
          <a:lstStyle/>
          <a:p>
            <a:r>
              <a:rPr lang="en-US" b="1" dirty="0" smtClean="0">
                <a:latin typeface="Times New Roman" panose="02020603050405020304" pitchFamily="18" charset="0"/>
                <a:cs typeface="Times New Roman" panose="02020603050405020304" pitchFamily="18" charset="0"/>
              </a:rPr>
              <a:t>Standing waves on a string of a fixed length</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4"/>
            <a:ext cx="10058400" cy="452814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displacement on the string at any point is given by</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With the boundary condition that y = 0 at x  = 0 and x = </a:t>
            </a:r>
            <a:r>
              <a:rPr lang="en-US" sz="2400" i="1" dirty="0" smtClean="0">
                <a:latin typeface="Times New Roman" panose="02020603050405020304" pitchFamily="18" charset="0"/>
                <a:cs typeface="Times New Roman" panose="02020603050405020304" pitchFamily="18" charset="0"/>
              </a:rPr>
              <a:t>l</a:t>
            </a:r>
            <a:r>
              <a:rPr lang="en-US" sz="2400" dirty="0" smtClean="0">
                <a:latin typeface="Times New Roman" panose="02020603050405020304" pitchFamily="18" charset="0"/>
                <a:cs typeface="Times New Roman" panose="02020603050405020304" pitchFamily="18" charset="0"/>
              </a:rPr>
              <a:t> at all times, thus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complete expression for the displacement of the </a:t>
            </a:r>
            <a:r>
              <a:rPr lang="en-US" sz="2400" b="1" i="1" dirty="0" smtClean="0">
                <a:solidFill>
                  <a:srgbClr val="FF0000"/>
                </a:solidFill>
                <a:latin typeface="Times New Roman" panose="02020603050405020304" pitchFamily="18" charset="0"/>
                <a:cs typeface="Times New Roman" panose="02020603050405020304" pitchFamily="18" charset="0"/>
              </a:rPr>
              <a:t>n</a:t>
            </a:r>
            <a:r>
              <a:rPr lang="en-US" sz="2400" b="1" dirty="0" smtClean="0">
                <a:solidFill>
                  <a:srgbClr val="FF0000"/>
                </a:solidFill>
                <a:latin typeface="Times New Roman" panose="02020603050405020304" pitchFamily="18" charset="0"/>
                <a:cs typeface="Times New Roman" panose="02020603050405020304" pitchFamily="18" charset="0"/>
              </a:rPr>
              <a:t>th harmonic </a:t>
            </a:r>
            <a:r>
              <a:rPr lang="en-US" sz="2400" dirty="0" smtClean="0">
                <a:latin typeface="Times New Roman" panose="02020603050405020304" pitchFamily="18" charset="0"/>
                <a:cs typeface="Times New Roman" panose="02020603050405020304" pitchFamily="18" charset="0"/>
              </a:rPr>
              <a:t>is given by</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This may be expressed as</a:t>
            </a: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Where the amplitude of nth mode is given by</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29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777992676"/>
              </p:ext>
            </p:extLst>
          </p:nvPr>
        </p:nvGraphicFramePr>
        <p:xfrm>
          <a:off x="8268502" y="1708709"/>
          <a:ext cx="3263912" cy="561821"/>
        </p:xfrm>
        <a:graphic>
          <a:graphicData uri="http://schemas.openxmlformats.org/presentationml/2006/ole">
            <mc:AlternateContent xmlns:mc="http://schemas.openxmlformats.org/markup-compatibility/2006">
              <mc:Choice xmlns:v="urn:schemas-microsoft-com:vml" Requires="v">
                <p:oleObj spid="_x0000_s13066" name="Equation" r:id="rId3" imgW="1549080" imgH="266400" progId="Equation.DSMT4">
                  <p:embed/>
                </p:oleObj>
              </mc:Choice>
              <mc:Fallback>
                <p:oleObj name="Equation" r:id="rId3" imgW="1549080" imgH="266400" progId="Equation.DSMT4">
                  <p:embed/>
                  <p:pic>
                    <p:nvPicPr>
                      <p:cNvPr id="0" name=""/>
                      <p:cNvPicPr/>
                      <p:nvPr/>
                    </p:nvPicPr>
                    <p:blipFill>
                      <a:blip r:embed="rId4"/>
                      <a:stretch>
                        <a:fillRect/>
                      </a:stretch>
                    </p:blipFill>
                    <p:spPr>
                      <a:xfrm>
                        <a:off x="8268502" y="1708709"/>
                        <a:ext cx="3263912" cy="561821"/>
                      </a:xfrm>
                      <a:prstGeom prst="rect">
                        <a:avLst/>
                      </a:prstGeom>
                      <a:solidFill>
                        <a:srgbClr val="FFFF00"/>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71843505"/>
              </p:ext>
            </p:extLst>
          </p:nvPr>
        </p:nvGraphicFramePr>
        <p:xfrm>
          <a:off x="4668361" y="2736338"/>
          <a:ext cx="2916238" cy="614363"/>
        </p:xfrm>
        <a:graphic>
          <a:graphicData uri="http://schemas.openxmlformats.org/presentationml/2006/ole">
            <mc:AlternateContent xmlns:mc="http://schemas.openxmlformats.org/markup-compatibility/2006">
              <mc:Choice xmlns:v="urn:schemas-microsoft-com:vml" Requires="v">
                <p:oleObj spid="_x0000_s13067" name="Equation" r:id="rId5" imgW="1384200" imgH="291960" progId="Equation.DSMT4">
                  <p:embed/>
                </p:oleObj>
              </mc:Choice>
              <mc:Fallback>
                <p:oleObj name="Equation" r:id="rId5" imgW="1384200" imgH="291960" progId="Equation.DSMT4">
                  <p:embed/>
                  <p:pic>
                    <p:nvPicPr>
                      <p:cNvPr id="0" name=""/>
                      <p:cNvPicPr/>
                      <p:nvPr/>
                    </p:nvPicPr>
                    <p:blipFill>
                      <a:blip r:embed="rId6"/>
                      <a:stretch>
                        <a:fillRect/>
                      </a:stretch>
                    </p:blipFill>
                    <p:spPr>
                      <a:xfrm>
                        <a:off x="4668361" y="2736338"/>
                        <a:ext cx="2916238" cy="6143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9256395"/>
              </p:ext>
            </p:extLst>
          </p:nvPr>
        </p:nvGraphicFramePr>
        <p:xfrm>
          <a:off x="3382963" y="3827463"/>
          <a:ext cx="5135562" cy="828675"/>
        </p:xfrm>
        <a:graphic>
          <a:graphicData uri="http://schemas.openxmlformats.org/presentationml/2006/ole">
            <mc:AlternateContent xmlns:mc="http://schemas.openxmlformats.org/markup-compatibility/2006">
              <mc:Choice xmlns:v="urn:schemas-microsoft-com:vml" Requires="v">
                <p:oleObj spid="_x0000_s13068" name="Equation" r:id="rId7" imgW="2438280" imgH="393480" progId="Equation.DSMT4">
                  <p:embed/>
                </p:oleObj>
              </mc:Choice>
              <mc:Fallback>
                <p:oleObj name="Equation" r:id="rId7" imgW="2438280" imgH="393480" progId="Equation.DSMT4">
                  <p:embed/>
                  <p:pic>
                    <p:nvPicPr>
                      <p:cNvPr id="0" name=""/>
                      <p:cNvPicPr/>
                      <p:nvPr/>
                    </p:nvPicPr>
                    <p:blipFill>
                      <a:blip r:embed="rId8"/>
                      <a:stretch>
                        <a:fillRect/>
                      </a:stretch>
                    </p:blipFill>
                    <p:spPr>
                      <a:xfrm>
                        <a:off x="3382963" y="3827463"/>
                        <a:ext cx="5135562" cy="8286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67121615"/>
              </p:ext>
            </p:extLst>
          </p:nvPr>
        </p:nvGraphicFramePr>
        <p:xfrm>
          <a:off x="4392838" y="4646740"/>
          <a:ext cx="4841875" cy="828675"/>
        </p:xfrm>
        <a:graphic>
          <a:graphicData uri="http://schemas.openxmlformats.org/presentationml/2006/ole">
            <mc:AlternateContent xmlns:mc="http://schemas.openxmlformats.org/markup-compatibility/2006">
              <mc:Choice xmlns:v="urn:schemas-microsoft-com:vml" Requires="v">
                <p:oleObj spid="_x0000_s13069" name="Equation" r:id="rId9" imgW="2298600" imgH="393480" progId="Equation.DSMT4">
                  <p:embed/>
                </p:oleObj>
              </mc:Choice>
              <mc:Fallback>
                <p:oleObj name="Equation" r:id="rId9" imgW="2298600" imgH="393480" progId="Equation.DSMT4">
                  <p:embed/>
                  <p:pic>
                    <p:nvPicPr>
                      <p:cNvPr id="0" name=""/>
                      <p:cNvPicPr/>
                      <p:nvPr/>
                    </p:nvPicPr>
                    <p:blipFill>
                      <a:blip r:embed="rId10"/>
                      <a:stretch>
                        <a:fillRect/>
                      </a:stretch>
                    </p:blipFill>
                    <p:spPr>
                      <a:xfrm>
                        <a:off x="4392838" y="4646740"/>
                        <a:ext cx="4841875" cy="828675"/>
                      </a:xfrm>
                      <a:prstGeom prst="rect">
                        <a:avLst/>
                      </a:prstGeom>
                      <a:solidFill>
                        <a:srgbClr val="FFFF00"/>
                      </a:solidFill>
                    </p:spPr>
                  </p:pic>
                </p:oleObj>
              </mc:Fallback>
            </mc:AlternateContent>
          </a:graphicData>
        </a:graphic>
      </p:graphicFrame>
      <p:pic>
        <p:nvPicPr>
          <p:cNvPr id="9" name="Picture 8"/>
          <p:cNvPicPr>
            <a:picLocks noChangeAspect="1"/>
          </p:cNvPicPr>
          <p:nvPr/>
        </p:nvPicPr>
        <p:blipFill>
          <a:blip r:embed="rId11"/>
          <a:stretch>
            <a:fillRect/>
          </a:stretch>
        </p:blipFill>
        <p:spPr>
          <a:xfrm>
            <a:off x="9300984" y="3826967"/>
            <a:ext cx="2854637" cy="2912032"/>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181888397"/>
              </p:ext>
            </p:extLst>
          </p:nvPr>
        </p:nvGraphicFramePr>
        <p:xfrm>
          <a:off x="6973709" y="5697297"/>
          <a:ext cx="2327275" cy="615950"/>
        </p:xfrm>
        <a:graphic>
          <a:graphicData uri="http://schemas.openxmlformats.org/presentationml/2006/ole">
            <mc:AlternateContent xmlns:mc="http://schemas.openxmlformats.org/markup-compatibility/2006">
              <mc:Choice xmlns:v="urn:schemas-microsoft-com:vml" Requires="v">
                <p:oleObj spid="_x0000_s13070" name="Equation" r:id="rId12" imgW="1104840" imgH="291960" progId="Equation.DSMT4">
                  <p:embed/>
                </p:oleObj>
              </mc:Choice>
              <mc:Fallback>
                <p:oleObj name="Equation" r:id="rId12" imgW="1104840" imgH="291960" progId="Equation.DSMT4">
                  <p:embed/>
                  <p:pic>
                    <p:nvPicPr>
                      <p:cNvPr id="0" name=""/>
                      <p:cNvPicPr/>
                      <p:nvPr/>
                    </p:nvPicPr>
                    <p:blipFill>
                      <a:blip r:embed="rId13"/>
                      <a:stretch>
                        <a:fillRect/>
                      </a:stretch>
                    </p:blipFill>
                    <p:spPr>
                      <a:xfrm>
                        <a:off x="6973709" y="5697297"/>
                        <a:ext cx="2327275" cy="61595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518069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Velocities in wave motion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79" y="1845734"/>
            <a:ext cx="10339159" cy="4023360"/>
          </a:xfrm>
        </p:spPr>
        <p:txBody>
          <a:bodyPr>
            <a:normAutofit lnSpcReduction="10000"/>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For a mechanical wave, the individual oscillators which make up the medium do not progress through the medium with the waves.</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three velocities in wave motion  are</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 The particle velocity</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 The wave or phase velocity</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3. The group velocity</a:t>
            </a:r>
          </a:p>
          <a:p>
            <a:pPr marL="0" indent="0">
              <a:buNone/>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For a </a:t>
            </a:r>
            <a:r>
              <a:rPr lang="en-US" sz="2400" b="1" dirty="0" smtClean="0">
                <a:latin typeface="Times New Roman" panose="02020603050405020304" pitchFamily="18" charset="0"/>
                <a:cs typeface="Times New Roman" panose="02020603050405020304" pitchFamily="18" charset="0"/>
              </a:rPr>
              <a:t>monochromatic wave</a:t>
            </a:r>
            <a:r>
              <a:rPr lang="en-US" sz="2400" dirty="0" smtClean="0">
                <a:latin typeface="Times New Roman" panose="02020603050405020304" pitchFamily="18" charset="0"/>
                <a:cs typeface="Times New Roman" panose="02020603050405020304" pitchFamily="18" charset="0"/>
              </a:rPr>
              <a:t>, the group velocity and the wave velocity are identical.</a:t>
            </a: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3</a:t>
            </a:fld>
            <a:endParaRPr lang="en-US"/>
          </a:p>
        </p:txBody>
      </p:sp>
    </p:spTree>
    <p:extLst>
      <p:ext uri="{BB962C8B-B14F-4D97-AF65-F5344CB8AC3E}">
        <p14:creationId xmlns:p14="http://schemas.microsoft.com/office/powerpoint/2010/main" val="38951366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homework</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mtClean="0"/>
              <a:t>Problems   :    4.12, 4.13,  </a:t>
            </a:r>
            <a:r>
              <a:rPr lang="en-US" dirty="0" smtClean="0"/>
              <a:t>5.9</a:t>
            </a:r>
            <a:endParaRPr lang="en-US" dirty="0"/>
          </a:p>
        </p:txBody>
      </p:sp>
      <p:sp>
        <p:nvSpPr>
          <p:cNvPr id="4" name="Slide Number Placeholder 3"/>
          <p:cNvSpPr>
            <a:spLocks noGrp="1"/>
          </p:cNvSpPr>
          <p:nvPr>
            <p:ph type="sldNum" sz="quarter" idx="12"/>
          </p:nvPr>
        </p:nvSpPr>
        <p:spPr/>
        <p:txBody>
          <a:bodyPr/>
          <a:lstStyle/>
          <a:p>
            <a:fld id="{061CFEB1-74F7-45A5-A566-20026EB2CC31}" type="slidenum">
              <a:rPr lang="en-US" smtClean="0"/>
              <a:t>30</a:t>
            </a:fld>
            <a:endParaRPr lang="en-US"/>
          </a:p>
        </p:txBody>
      </p:sp>
    </p:spTree>
    <p:extLst>
      <p:ext uri="{BB962C8B-B14F-4D97-AF65-F5344CB8AC3E}">
        <p14:creationId xmlns:p14="http://schemas.microsoft.com/office/powerpoint/2010/main" val="2678210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1CFEB1-74F7-45A5-A566-20026EB2CC31}" type="slidenum">
              <a:rPr lang="en-US" smtClean="0"/>
              <a:t>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559" y="823752"/>
            <a:ext cx="7491832" cy="3329703"/>
          </a:xfrm>
          <a:prstGeom prst="rect">
            <a:avLst/>
          </a:prstGeom>
        </p:spPr>
      </p:pic>
      <p:sp>
        <p:nvSpPr>
          <p:cNvPr id="6" name="TextBox 5"/>
          <p:cNvSpPr txBox="1"/>
          <p:nvPr/>
        </p:nvSpPr>
        <p:spPr>
          <a:xfrm>
            <a:off x="1160059" y="4552567"/>
            <a:ext cx="10536072"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Propagation of a light pulse in a </a:t>
            </a:r>
            <a:r>
              <a:rPr lang="en-US" sz="2000" b="1" dirty="0">
                <a:latin typeface="Times New Roman" panose="02020603050405020304" pitchFamily="18" charset="0"/>
                <a:cs typeface="Times New Roman" panose="02020603050405020304" pitchFamily="18" charset="0"/>
              </a:rPr>
              <a:t>dispersive medium</a:t>
            </a:r>
            <a:r>
              <a:rPr lang="en-US" sz="2000" dirty="0">
                <a:latin typeface="Times New Roman" panose="02020603050405020304" pitchFamily="18" charset="0"/>
                <a:cs typeface="Times New Roman" panose="02020603050405020304" pitchFamily="18" charset="0"/>
              </a:rPr>
              <a:t>. Note that the phase fronts of different frequency components propagate with different velocities, and the pulse propagates with the </a:t>
            </a:r>
            <a:r>
              <a:rPr lang="en-US" sz="2000" b="1" dirty="0">
                <a:solidFill>
                  <a:srgbClr val="FF0000"/>
                </a:solidFill>
                <a:latin typeface="Times New Roman" panose="02020603050405020304" pitchFamily="18" charset="0"/>
                <a:cs typeface="Times New Roman" panose="02020603050405020304" pitchFamily="18" charset="0"/>
              </a:rPr>
              <a:t>group velocity</a:t>
            </a:r>
            <a:r>
              <a:rPr lang="en-US" sz="2000" dirty="0">
                <a:latin typeface="Times New Roman" panose="02020603050405020304" pitchFamily="18" charset="0"/>
                <a:cs typeface="Times New Roman" panose="02020603050405020304" pitchFamily="18" charset="0"/>
              </a:rPr>
              <a:t>, which is lower than all the phase </a:t>
            </a:r>
            <a:r>
              <a:rPr lang="en-US" sz="2000" dirty="0" smtClean="0">
                <a:latin typeface="Times New Roman" panose="02020603050405020304" pitchFamily="18" charset="0"/>
                <a:cs typeface="Times New Roman" panose="02020603050405020304" pitchFamily="18" charset="0"/>
              </a:rPr>
              <a:t>velocities;</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No temporal broadening due to the propagation taking place in a </a:t>
            </a:r>
            <a:r>
              <a:rPr lang="en-US" sz="2000" b="1" dirty="0" smtClean="0">
                <a:solidFill>
                  <a:srgbClr val="FF0000"/>
                </a:solidFill>
                <a:latin typeface="Times New Roman" panose="02020603050405020304" pitchFamily="18" charset="0"/>
                <a:cs typeface="Times New Roman" panose="02020603050405020304" pitchFamily="18" charset="0"/>
              </a:rPr>
              <a:t>nondispersive medium</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96287" y="177421"/>
            <a:ext cx="9321420" cy="646331"/>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Example of the group velocity</a:t>
            </a:r>
            <a:endParaRPr lang="en-US" sz="3600" b="1" dirty="0">
              <a:latin typeface="Times New Roman" panose="02020603050405020304" pitchFamily="18" charset="0"/>
              <a:cs typeface="Times New Roman" panose="02020603050405020304" pitchFamily="18" charset="0"/>
            </a:endParaRPr>
          </a:p>
        </p:txBody>
      </p:sp>
      <p:sp>
        <p:nvSpPr>
          <p:cNvPr id="8" name="Rectangle 7"/>
          <p:cNvSpPr/>
          <p:nvPr/>
        </p:nvSpPr>
        <p:spPr>
          <a:xfrm>
            <a:off x="3613202" y="6275119"/>
            <a:ext cx="5056577" cy="369332"/>
          </a:xfrm>
          <a:prstGeom prst="rect">
            <a:avLst/>
          </a:prstGeom>
        </p:spPr>
        <p:txBody>
          <a:bodyPr wrap="none">
            <a:spAutoFit/>
          </a:bodyPr>
          <a:lstStyle/>
          <a:p>
            <a:r>
              <a:rPr lang="en-US" dirty="0">
                <a:hlinkClick r:id="rId4"/>
              </a:rPr>
              <a:t>https://www.rp-photonics.com/group_velocity.html</a:t>
            </a:r>
            <a:endParaRPr lang="en-US" dirty="0"/>
          </a:p>
        </p:txBody>
      </p:sp>
    </p:spTree>
    <p:extLst>
      <p:ext uri="{BB962C8B-B14F-4D97-AF65-F5344CB8AC3E}">
        <p14:creationId xmlns:p14="http://schemas.microsoft.com/office/powerpoint/2010/main" val="4171049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1CFEB1-74F7-45A5-A566-20026EB2CC31}" type="slidenum">
              <a:rPr lang="en-US" smtClean="0"/>
              <a:t>5</a:t>
            </a:fld>
            <a:endParaRPr lang="en-US"/>
          </a:p>
        </p:txBody>
      </p:sp>
      <p:pic>
        <p:nvPicPr>
          <p:cNvPr id="28674" name="Picture 2" descr="http://slideplayer.com/slide/10965793/39/images/28/Group+velocity+dispersion+is+the+variation+of+group+velocity+with+waveleng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219" y="0"/>
            <a:ext cx="8639180" cy="64793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509819" y="1091381"/>
            <a:ext cx="3539613"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White light pulse consists of an infinite fine spectrum of frequencies and moving with a group velocity.</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wave velocity of each wavelength in the group is different.</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phenomenon is known as </a:t>
            </a:r>
            <a:r>
              <a:rPr lang="en-US" sz="2400" b="1" dirty="0" smtClean="0">
                <a:solidFill>
                  <a:srgbClr val="FF0000"/>
                </a:solidFill>
                <a:latin typeface="Times New Roman" panose="02020603050405020304" pitchFamily="18" charset="0"/>
                <a:cs typeface="Times New Roman" panose="02020603050405020304" pitchFamily="18" charset="0"/>
              </a:rPr>
              <a:t>dispersion</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4192436" y="6488668"/>
            <a:ext cx="3895618" cy="369332"/>
          </a:xfrm>
          <a:prstGeom prst="rect">
            <a:avLst/>
          </a:prstGeom>
        </p:spPr>
        <p:txBody>
          <a:bodyPr wrap="none">
            <a:spAutoFit/>
          </a:bodyPr>
          <a:lstStyle/>
          <a:p>
            <a:r>
              <a:rPr lang="en-US" dirty="0"/>
              <a:t>http://slideplayer.com/slide/10965793/</a:t>
            </a:r>
          </a:p>
        </p:txBody>
      </p:sp>
      <p:sp>
        <p:nvSpPr>
          <p:cNvPr id="2" name="TextBox 1"/>
          <p:cNvSpPr txBox="1"/>
          <p:nvPr/>
        </p:nvSpPr>
        <p:spPr>
          <a:xfrm>
            <a:off x="8765386" y="5031878"/>
            <a:ext cx="3438059" cy="646331"/>
          </a:xfrm>
          <a:prstGeom prst="rect">
            <a:avLst/>
          </a:prstGeom>
          <a:noFill/>
        </p:spPr>
        <p:txBody>
          <a:bodyPr wrap="squar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(GVD = Group Velocity Dispersion)</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8662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1CFEB1-74F7-45A5-A566-20026EB2CC31}" type="slidenum">
              <a:rPr lang="en-US" smtClean="0"/>
              <a:t>6</a:t>
            </a:fld>
            <a:endParaRPr lang="en-US"/>
          </a:p>
        </p:txBody>
      </p:sp>
      <p:pic>
        <p:nvPicPr>
          <p:cNvPr id="3" name="Picture 2"/>
          <p:cNvPicPr>
            <a:picLocks noChangeAspect="1"/>
          </p:cNvPicPr>
          <p:nvPr/>
        </p:nvPicPr>
        <p:blipFill rotWithShape="1">
          <a:blip r:embed="rId2"/>
          <a:srcRect l="31119" t="32031" r="5523" b="17596"/>
          <a:stretch/>
        </p:blipFill>
        <p:spPr>
          <a:xfrm>
            <a:off x="553581" y="825304"/>
            <a:ext cx="11374088" cy="5084177"/>
          </a:xfrm>
          <a:prstGeom prst="rect">
            <a:avLst/>
          </a:prstGeom>
        </p:spPr>
      </p:pic>
      <p:sp>
        <p:nvSpPr>
          <p:cNvPr id="4" name="Rectangle 3"/>
          <p:cNvSpPr/>
          <p:nvPr/>
        </p:nvSpPr>
        <p:spPr>
          <a:xfrm>
            <a:off x="1746913" y="6455578"/>
            <a:ext cx="9799093" cy="369332"/>
          </a:xfrm>
          <a:prstGeom prst="rect">
            <a:avLst/>
          </a:prstGeom>
        </p:spPr>
        <p:txBody>
          <a:bodyPr wrap="square">
            <a:spAutoFit/>
          </a:bodyPr>
          <a:lstStyle/>
          <a:p>
            <a:r>
              <a:rPr lang="en-US" dirty="0">
                <a:hlinkClick r:id="rId3"/>
              </a:rPr>
              <a:t>http://www.koppglass.com/blog/optical-properties-of-glass-how-light-and-glass-interact/</a:t>
            </a:r>
            <a:endParaRPr lang="en-US" dirty="0"/>
          </a:p>
        </p:txBody>
      </p:sp>
      <p:sp>
        <p:nvSpPr>
          <p:cNvPr id="5" name="TextBox 4"/>
          <p:cNvSpPr txBox="1"/>
          <p:nvPr/>
        </p:nvSpPr>
        <p:spPr>
          <a:xfrm>
            <a:off x="996287" y="177421"/>
            <a:ext cx="9321420" cy="646331"/>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Example of dispersion</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451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582" y="-87340"/>
            <a:ext cx="11837055" cy="1450757"/>
          </a:xfrm>
        </p:spPr>
        <p:txBody>
          <a:bodyPr/>
          <a:lstStyle/>
          <a:p>
            <a:r>
              <a:rPr lang="en-US" b="1" dirty="0" smtClean="0">
                <a:latin typeface="Times New Roman" panose="02020603050405020304" pitchFamily="18" charset="0"/>
                <a:cs typeface="Times New Roman" panose="02020603050405020304" pitchFamily="18" charset="0"/>
              </a:rPr>
              <a:t>The transverse wave equation on  a string</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915954" y="1845734"/>
            <a:ext cx="4919731" cy="402336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 very short section of a uniform string has a vertical displacement.</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wave equation relates the vertical displacement y to time t and position x.</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Given that the linear density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and a constant tension T along a slightly extensible string, the wave equation is given as</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7</a:t>
            </a:fld>
            <a:endParaRPr lang="en-US"/>
          </a:p>
        </p:txBody>
      </p:sp>
      <p:pic>
        <p:nvPicPr>
          <p:cNvPr id="5" name="Picture 4"/>
          <p:cNvPicPr>
            <a:picLocks noChangeAspect="1"/>
          </p:cNvPicPr>
          <p:nvPr/>
        </p:nvPicPr>
        <p:blipFill>
          <a:blip r:embed="rId3"/>
          <a:stretch>
            <a:fillRect/>
          </a:stretch>
        </p:blipFill>
        <p:spPr>
          <a:xfrm>
            <a:off x="203814" y="2003907"/>
            <a:ext cx="6546406" cy="3456735"/>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36455070"/>
              </p:ext>
            </p:extLst>
          </p:nvPr>
        </p:nvGraphicFramePr>
        <p:xfrm>
          <a:off x="7460845" y="5221464"/>
          <a:ext cx="3095625" cy="942975"/>
        </p:xfrm>
        <a:graphic>
          <a:graphicData uri="http://schemas.openxmlformats.org/presentationml/2006/ole">
            <mc:AlternateContent xmlns:mc="http://schemas.openxmlformats.org/markup-compatibility/2006">
              <mc:Choice xmlns:v="urn:schemas-microsoft-com:vml" Requires="v">
                <p:oleObj spid="_x0000_s1227" name="Equation" r:id="rId4" imgW="1460160" imgH="444240" progId="Equation.DSMT4">
                  <p:embed/>
                </p:oleObj>
              </mc:Choice>
              <mc:Fallback>
                <p:oleObj name="Equation" r:id="rId4" imgW="1460160" imgH="444240" progId="Equation.DSMT4">
                  <p:embed/>
                  <p:pic>
                    <p:nvPicPr>
                      <p:cNvPr id="0" name=""/>
                      <p:cNvPicPr/>
                      <p:nvPr/>
                    </p:nvPicPr>
                    <p:blipFill>
                      <a:blip r:embed="rId5"/>
                      <a:stretch>
                        <a:fillRect/>
                      </a:stretch>
                    </p:blipFill>
                    <p:spPr>
                      <a:xfrm>
                        <a:off x="7460845" y="5221464"/>
                        <a:ext cx="3095625" cy="942975"/>
                      </a:xfrm>
                      <a:prstGeom prst="rect">
                        <a:avLst/>
                      </a:prstGeom>
                    </p:spPr>
                  </p:pic>
                </p:oleObj>
              </mc:Fallback>
            </mc:AlternateContent>
          </a:graphicData>
        </a:graphic>
      </p:graphicFrame>
    </p:spTree>
    <p:extLst>
      <p:ext uri="{BB962C8B-B14F-4D97-AF65-F5344CB8AC3E}">
        <p14:creationId xmlns:p14="http://schemas.microsoft.com/office/powerpoint/2010/main" val="3863297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Ideal string constraints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3565" y="1910129"/>
            <a:ext cx="10905830" cy="4023360"/>
          </a:xfrm>
        </p:spPr>
        <p:txBody>
          <a:bodyPr>
            <a:noAutofit/>
          </a:bodyPr>
          <a:lstStyle/>
          <a:p>
            <a:r>
              <a:rPr lang="en-US" sz="2400" dirty="0">
                <a:latin typeface="Times New Roman" panose="02020603050405020304" pitchFamily="18" charset="0"/>
                <a:cs typeface="Times New Roman" panose="02020603050405020304" pitchFamily="18" charset="0"/>
              </a:rPr>
              <a:t>In order for the wave equation to apply to the waves in a string, it must meet certain constraints. For an ideal string, it is assumed that</a:t>
            </a:r>
          </a:p>
          <a:p>
            <a:r>
              <a:rPr lang="en-US" sz="2400" dirty="0">
                <a:latin typeface="Times New Roman" panose="02020603050405020304" pitchFamily="18" charset="0"/>
                <a:cs typeface="Times New Roman" panose="02020603050405020304" pitchFamily="18" charset="0"/>
              </a:rPr>
              <a:t>1. The string is perfectly uniform with a constant mass per unit length, and is perfectly elastic with no resistance to bending.</a:t>
            </a:r>
          </a:p>
          <a:p>
            <a:r>
              <a:rPr lang="en-US" sz="2400" dirty="0">
                <a:latin typeface="Times New Roman" panose="02020603050405020304" pitchFamily="18" charset="0"/>
                <a:cs typeface="Times New Roman" panose="02020603050405020304" pitchFamily="18" charset="0"/>
              </a:rPr>
              <a:t>2. The string tension is presumed to be large enough so that </a:t>
            </a:r>
            <a:r>
              <a:rPr lang="en-US" sz="2400" b="1" dirty="0">
                <a:solidFill>
                  <a:srgbClr val="FF0000"/>
                </a:solidFill>
                <a:latin typeface="Times New Roman" panose="02020603050405020304" pitchFamily="18" charset="0"/>
                <a:cs typeface="Times New Roman" panose="02020603050405020304" pitchFamily="18" charset="0"/>
              </a:rPr>
              <a:t>gravity can be neglected</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3. Small segments of the string are presumed to move transversely in a plane perpendicular to the string, and that the displacements and slopes of segments of the string are small.</a:t>
            </a: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8</a:t>
            </a:fld>
            <a:endParaRPr lang="en-US"/>
          </a:p>
        </p:txBody>
      </p:sp>
      <p:sp>
        <p:nvSpPr>
          <p:cNvPr id="5" name="Rectangle 4"/>
          <p:cNvSpPr/>
          <p:nvPr/>
        </p:nvSpPr>
        <p:spPr>
          <a:xfrm>
            <a:off x="2133600" y="5564157"/>
            <a:ext cx="8658895" cy="369332"/>
          </a:xfrm>
          <a:prstGeom prst="rect">
            <a:avLst/>
          </a:prstGeom>
        </p:spPr>
        <p:txBody>
          <a:bodyPr wrap="square">
            <a:spAutoFit/>
          </a:bodyPr>
          <a:lstStyle/>
          <a:p>
            <a:r>
              <a:rPr lang="en-US" dirty="0" smtClean="0"/>
              <a:t>http://hyperphysics.phy-astr.gsu.edu/hbase/Waves/waveq.html#c2</a:t>
            </a:r>
            <a:endParaRPr lang="en-US" dirty="0"/>
          </a:p>
        </p:txBody>
      </p:sp>
    </p:spTree>
    <p:extLst>
      <p:ext uri="{BB962C8B-B14F-4D97-AF65-F5344CB8AC3E}">
        <p14:creationId xmlns:p14="http://schemas.microsoft.com/office/powerpoint/2010/main" val="3843616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How to obtain the wave equation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By applying the Newton’s second law of motion, the horizontal force components on the element are cancelled.</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And, the vertical force components results in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According to the definition of the partial derivative, we have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397027624"/>
              </p:ext>
            </p:extLst>
          </p:nvPr>
        </p:nvGraphicFramePr>
        <p:xfrm>
          <a:off x="3022355" y="3345445"/>
          <a:ext cx="4414837" cy="1023937"/>
        </p:xfrm>
        <a:graphic>
          <a:graphicData uri="http://schemas.openxmlformats.org/presentationml/2006/ole">
            <mc:AlternateContent xmlns:mc="http://schemas.openxmlformats.org/markup-compatibility/2006">
              <mc:Choice xmlns:v="urn:schemas-microsoft-com:vml" Requires="v">
                <p:oleObj spid="_x0000_s2447" name="Equation" r:id="rId4" imgW="2082600" imgH="482400" progId="Equation.DSMT4">
                  <p:embed/>
                </p:oleObj>
              </mc:Choice>
              <mc:Fallback>
                <p:oleObj name="Equation" r:id="rId4" imgW="2082600" imgH="482400" progId="Equation.DSMT4">
                  <p:embed/>
                  <p:pic>
                    <p:nvPicPr>
                      <p:cNvPr id="0" name=""/>
                      <p:cNvPicPr/>
                      <p:nvPr/>
                    </p:nvPicPr>
                    <p:blipFill>
                      <a:blip r:embed="rId5"/>
                      <a:stretch>
                        <a:fillRect/>
                      </a:stretch>
                    </p:blipFill>
                    <p:spPr>
                      <a:xfrm>
                        <a:off x="3022355" y="3345445"/>
                        <a:ext cx="4414837" cy="102393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77012795"/>
              </p:ext>
            </p:extLst>
          </p:nvPr>
        </p:nvGraphicFramePr>
        <p:xfrm>
          <a:off x="3809194" y="5204487"/>
          <a:ext cx="3095625" cy="942975"/>
        </p:xfrm>
        <a:graphic>
          <a:graphicData uri="http://schemas.openxmlformats.org/presentationml/2006/ole">
            <mc:AlternateContent xmlns:mc="http://schemas.openxmlformats.org/markup-compatibility/2006">
              <mc:Choice xmlns:v="urn:schemas-microsoft-com:vml" Requires="v">
                <p:oleObj spid="_x0000_s2448" name="Equation" r:id="rId6" imgW="1460160" imgH="444240" progId="Equation.DSMT4">
                  <p:embed/>
                </p:oleObj>
              </mc:Choice>
              <mc:Fallback>
                <p:oleObj name="Equation" r:id="rId6" imgW="1460160" imgH="444240" progId="Equation.DSMT4">
                  <p:embed/>
                  <p:pic>
                    <p:nvPicPr>
                      <p:cNvPr id="0" name=""/>
                      <p:cNvPicPr/>
                      <p:nvPr/>
                    </p:nvPicPr>
                    <p:blipFill>
                      <a:blip r:embed="rId7"/>
                      <a:stretch>
                        <a:fillRect/>
                      </a:stretch>
                    </p:blipFill>
                    <p:spPr>
                      <a:xfrm>
                        <a:off x="3809194" y="5204487"/>
                        <a:ext cx="3095625" cy="942975"/>
                      </a:xfrm>
                      <a:prstGeom prst="rect">
                        <a:avLst/>
                      </a:prstGeom>
                    </p:spPr>
                  </p:pic>
                </p:oleObj>
              </mc:Fallback>
            </mc:AlternateContent>
          </a:graphicData>
        </a:graphic>
      </p:graphicFrame>
      <p:sp>
        <p:nvSpPr>
          <p:cNvPr id="7" name="TextBox 6"/>
          <p:cNvSpPr txBox="1"/>
          <p:nvPr/>
        </p:nvSpPr>
        <p:spPr>
          <a:xfrm>
            <a:off x="7598535" y="5473521"/>
            <a:ext cx="3825026"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 is the wave velocity.</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4191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3337</TotalTime>
  <Words>1979</Words>
  <Application>Microsoft Office PowerPoint</Application>
  <PresentationFormat>Widescreen</PresentationFormat>
  <Paragraphs>221</Paragraphs>
  <Slides>30</Slides>
  <Notes>12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7" baseType="lpstr">
      <vt:lpstr>Arial</vt:lpstr>
      <vt:lpstr>Calibri</vt:lpstr>
      <vt:lpstr>Calibri Light</vt:lpstr>
      <vt:lpstr>Symbol</vt:lpstr>
      <vt:lpstr>Times New Roman</vt:lpstr>
      <vt:lpstr>Retrospect</vt:lpstr>
      <vt:lpstr>Equation</vt:lpstr>
      <vt:lpstr>Transverse Wave Motion</vt:lpstr>
      <vt:lpstr>PowerPoint Presentation</vt:lpstr>
      <vt:lpstr>Velocities in wave motion</vt:lpstr>
      <vt:lpstr>PowerPoint Presentation</vt:lpstr>
      <vt:lpstr>PowerPoint Presentation</vt:lpstr>
      <vt:lpstr>PowerPoint Presentation</vt:lpstr>
      <vt:lpstr>The transverse wave equation on  a string</vt:lpstr>
      <vt:lpstr>Ideal string constraints</vt:lpstr>
      <vt:lpstr>How to obtain the wave equation </vt:lpstr>
      <vt:lpstr>Solution of the wave equation : travelling wave</vt:lpstr>
      <vt:lpstr>Characteristic impedance</vt:lpstr>
      <vt:lpstr>Characteristic impedance of a string</vt:lpstr>
      <vt:lpstr>Reflection and transmission of wave on a string at a boundary</vt:lpstr>
      <vt:lpstr>Incident, reflected and transmitted waves</vt:lpstr>
      <vt:lpstr>Determination of the reflection and transmission amplitude coefficients</vt:lpstr>
      <vt:lpstr>Reflection and transmission coefficients</vt:lpstr>
      <vt:lpstr>Reflections of string at fixed end (Z = ) and at free end (Z = 0)</vt:lpstr>
      <vt:lpstr>PowerPoint Presentation</vt:lpstr>
      <vt:lpstr>PowerPoint Presentation</vt:lpstr>
      <vt:lpstr>PowerPoint Presentation</vt:lpstr>
      <vt:lpstr>Reflection and transmission of energy</vt:lpstr>
      <vt:lpstr>Energy flow or rate of energy</vt:lpstr>
      <vt:lpstr>The conservation of  energy</vt:lpstr>
      <vt:lpstr>The reflected and transmitted intensity coefficients</vt:lpstr>
      <vt:lpstr>Example 2</vt:lpstr>
      <vt:lpstr>solution</vt:lpstr>
      <vt:lpstr>The matching of impedances</vt:lpstr>
      <vt:lpstr>The analysis of the matching impedances</vt:lpstr>
      <vt:lpstr>Standing waves on a string of a fixed length</vt:lpstr>
      <vt:lpstr>homework</vt:lpstr>
    </vt:vector>
  </TitlesOfParts>
  <Company>Mahidol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Transverse Wave Motion</dc:title>
  <dc:creator>rachapak.chi@gmail.com</dc:creator>
  <cp:lastModifiedBy>rachapak.chi@gmail.com</cp:lastModifiedBy>
  <cp:revision>234</cp:revision>
  <dcterms:created xsi:type="dcterms:W3CDTF">2016-10-02T06:17:43Z</dcterms:created>
  <dcterms:modified xsi:type="dcterms:W3CDTF">2019-09-17T01:54:13Z</dcterms:modified>
</cp:coreProperties>
</file>